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6858000" cx="12192000"/>
  <p:notesSz cx="6858000" cy="91440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6.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CenturyGothic-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30" name="Shape 13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93" name="Shape 19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00" name="Shape 2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07" name="Shape 20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14" name="Shape 2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21" name="Shape 22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28" name="Shape 2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35" name="Shape 2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42" name="Shape 24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50" name="Shape 25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57" name="Shape 25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36" name="Shape 13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65" name="Shape 26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73" name="Shape 2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80" name="Shape 28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86" name="Shape 28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93" name="Shape 29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00" name="Shape 30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08" name="Shape 30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14" name="Shape 31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20" name="Shape 32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28" name="Shape 32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42" name="Shape 14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36" name="Shape 33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44" name="Shape 34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53" name="Shape 35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362" name="Shape 36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69" name="Shape 36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50" name="Shape 15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57" name="Shape 15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65" name="Shape 16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2" name="Shape 17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79" name="Shape 17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86" name="Shape 18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5" name="Shape 15"/>
        <p:cNvGrpSpPr/>
        <p:nvPr/>
      </p:nvGrpSpPr>
      <p:grpSpPr>
        <a:xfrm>
          <a:off x="0" y="0"/>
          <a:ext cx="0" cy="0"/>
          <a:chOff x="0" y="0"/>
          <a:chExt cx="0" cy="0"/>
        </a:xfrm>
      </p:grpSpPr>
      <p:sp>
        <p:nvSpPr>
          <p:cNvPr id="16" name="Shape 16"/>
          <p:cNvSpPr txBox="1"/>
          <p:nvPr>
            <p:ph type="ctrTitle"/>
          </p:nvPr>
        </p:nvSpPr>
        <p:spPr>
          <a:xfrm>
            <a:off x="1751011" y="609600"/>
            <a:ext cx="8676222" cy="3200399"/>
          </a:xfrm>
          <a:prstGeom prst="rect">
            <a:avLst/>
          </a:prstGeom>
          <a:noFill/>
          <a:ln>
            <a:noFill/>
          </a:ln>
        </p:spPr>
        <p:txBody>
          <a:bodyPr anchorCtr="0" anchor="b" bIns="91425" lIns="91425" rIns="91425" tIns="91425"/>
          <a:lstStyle>
            <a:lvl1pPr indent="0" lvl="0" marL="0" marR="0" rtl="0" algn="ctr">
              <a:spcBef>
                <a:spcPts val="0"/>
              </a:spcBef>
              <a:buClr>
                <a:schemeClr val="lt1"/>
              </a:buClr>
              <a:buFont typeface="Century Gothic"/>
              <a:buNone/>
              <a:defRPr b="0" i="0" sz="48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7" name="Shape 17"/>
          <p:cNvSpPr txBox="1"/>
          <p:nvPr>
            <p:ph idx="1" type="subTitle"/>
          </p:nvPr>
        </p:nvSpPr>
        <p:spPr>
          <a:xfrm>
            <a:off x="1751011" y="3886200"/>
            <a:ext cx="8676222" cy="1904999"/>
          </a:xfrm>
          <a:prstGeom prst="rect">
            <a:avLst/>
          </a:prstGeom>
          <a:noFill/>
          <a:ln>
            <a:noFill/>
          </a:ln>
        </p:spPr>
        <p:txBody>
          <a:bodyPr anchorCtr="0" anchor="t" bIns="91425" lIns="91425" rIns="91425" tIns="91425"/>
          <a:lstStyle>
            <a:lvl1pPr indent="0" lvl="0" marL="0" marR="0" rtl="0" algn="ctr">
              <a:spcBef>
                <a:spcPts val="420"/>
              </a:spcBef>
              <a:spcAft>
                <a:spcPts val="600"/>
              </a:spcAft>
              <a:buClr>
                <a:schemeClr val="lt1"/>
              </a:buClr>
              <a:buFont typeface="Arial"/>
              <a:buNone/>
              <a:defRPr b="0" i="0" sz="2100" u="none" cap="small" strike="noStrike">
                <a:solidFill>
                  <a:schemeClr val="lt1"/>
                </a:solidFill>
                <a:latin typeface="Century Gothic"/>
                <a:ea typeface="Century Gothic"/>
                <a:cs typeface="Century Gothic"/>
                <a:sym typeface="Century Gothic"/>
              </a:defRPr>
            </a:lvl1pPr>
            <a:lvl2pPr indent="0" lvl="1" marL="457200" marR="0" rtl="0" algn="ctr">
              <a:spcBef>
                <a:spcPts val="360"/>
              </a:spcBef>
              <a:spcAft>
                <a:spcPts val="600"/>
              </a:spcAft>
              <a:buClr>
                <a:schemeClr val="lt1"/>
              </a:buClr>
              <a:buFont typeface="Arial"/>
              <a:buNone/>
              <a:defRPr b="0" i="0" sz="1800" u="none" cap="small" strike="noStrike">
                <a:solidFill>
                  <a:schemeClr val="lt1"/>
                </a:solidFill>
                <a:latin typeface="Century Gothic"/>
                <a:ea typeface="Century Gothic"/>
                <a:cs typeface="Century Gothic"/>
                <a:sym typeface="Century Gothic"/>
              </a:defRPr>
            </a:lvl2pPr>
            <a:lvl3pPr indent="0" lvl="2" marL="914400" marR="0" rtl="0" algn="ctr">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3pPr>
            <a:lvl4pPr indent="0" lvl="3" marL="1371600" marR="0" rtl="0" algn="ctr">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4pPr>
            <a:lvl5pPr indent="0" lvl="4" marL="1828800" marR="0" rtl="0" algn="ctr">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5pPr>
            <a:lvl6pPr indent="0" lvl="5" marL="2286000" marR="0" rtl="0" algn="ctr">
              <a:spcBef>
                <a:spcPts val="240"/>
              </a:spcBef>
              <a:spcAft>
                <a:spcPts val="600"/>
              </a:spcAft>
              <a:buClr>
                <a:schemeClr val="lt1"/>
              </a:buClr>
              <a:buFont typeface="Arial"/>
              <a:buNone/>
              <a:defRPr b="0" i="0" sz="1200" u="none" cap="small" strike="noStrike">
                <a:solidFill>
                  <a:schemeClr val="lt1"/>
                </a:solidFill>
                <a:latin typeface="Century Gothic"/>
                <a:ea typeface="Century Gothic"/>
                <a:cs typeface="Century Gothic"/>
                <a:sym typeface="Century Gothic"/>
              </a:defRPr>
            </a:lvl6pPr>
            <a:lvl7pPr indent="0" lvl="6" marL="2743200" marR="0" rtl="0" algn="ctr">
              <a:spcBef>
                <a:spcPts val="240"/>
              </a:spcBef>
              <a:spcAft>
                <a:spcPts val="600"/>
              </a:spcAft>
              <a:buClr>
                <a:schemeClr val="lt1"/>
              </a:buClr>
              <a:buFont typeface="Arial"/>
              <a:buNone/>
              <a:defRPr b="0" i="0" sz="1200" u="none" cap="small" strike="noStrike">
                <a:solidFill>
                  <a:schemeClr val="lt1"/>
                </a:solidFill>
                <a:latin typeface="Century Gothic"/>
                <a:ea typeface="Century Gothic"/>
                <a:cs typeface="Century Gothic"/>
                <a:sym typeface="Century Gothic"/>
              </a:defRPr>
            </a:lvl7pPr>
            <a:lvl8pPr indent="0" lvl="7" marL="3200400" marR="0" rtl="0" algn="ctr">
              <a:spcBef>
                <a:spcPts val="240"/>
              </a:spcBef>
              <a:spcAft>
                <a:spcPts val="600"/>
              </a:spcAft>
              <a:buClr>
                <a:schemeClr val="lt1"/>
              </a:buClr>
              <a:buFont typeface="Arial"/>
              <a:buNone/>
              <a:defRPr b="0" i="0" sz="1200" u="none" cap="small" strike="noStrike">
                <a:solidFill>
                  <a:schemeClr val="lt1"/>
                </a:solidFill>
                <a:latin typeface="Century Gothic"/>
                <a:ea typeface="Century Gothic"/>
                <a:cs typeface="Century Gothic"/>
                <a:sym typeface="Century Gothic"/>
              </a:defRPr>
            </a:lvl8pPr>
            <a:lvl9pPr indent="0" lvl="8" marL="3657600" marR="0" rtl="0" algn="ctr">
              <a:spcBef>
                <a:spcPts val="240"/>
              </a:spcBef>
              <a:spcAft>
                <a:spcPts val="600"/>
              </a:spcAft>
              <a:buClr>
                <a:schemeClr val="lt1"/>
              </a:buClr>
              <a:buFont typeface="Arial"/>
              <a:buNone/>
              <a:defRPr b="0" i="0" sz="1200" u="none" cap="small" strike="noStrike">
                <a:solidFill>
                  <a:schemeClr val="lt1"/>
                </a:solidFill>
                <a:latin typeface="Century Gothic"/>
                <a:ea typeface="Century Gothic"/>
                <a:cs typeface="Century Gothic"/>
                <a:sym typeface="Century Gothic"/>
              </a:defRPr>
            </a:lvl9pPr>
          </a:lstStyle>
          <a:p/>
        </p:txBody>
      </p:sp>
      <p:sp>
        <p:nvSpPr>
          <p:cNvPr id="18" name="Shape 18"/>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Shape 19"/>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Shape 20"/>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71" name="Shape 71"/>
        <p:cNvGrpSpPr/>
        <p:nvPr/>
      </p:nvGrpSpPr>
      <p:grpSpPr>
        <a:xfrm>
          <a:off x="0" y="0"/>
          <a:ext cx="0" cy="0"/>
          <a:chOff x="0" y="0"/>
          <a:chExt cx="0" cy="0"/>
        </a:xfrm>
      </p:grpSpPr>
      <p:sp>
        <p:nvSpPr>
          <p:cNvPr id="72" name="Shape 72"/>
          <p:cNvSpPr txBox="1"/>
          <p:nvPr>
            <p:ph type="title"/>
          </p:nvPr>
        </p:nvSpPr>
        <p:spPr>
          <a:xfrm>
            <a:off x="1141411" y="1600200"/>
            <a:ext cx="5334001" cy="1371599"/>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73" name="Shape 73"/>
          <p:cNvSpPr/>
          <p:nvPr>
            <p:ph idx="2" type="pic"/>
          </p:nvPr>
        </p:nvSpPr>
        <p:spPr>
          <a:xfrm>
            <a:off x="7433732" y="-18288"/>
            <a:ext cx="3276599" cy="6903719"/>
          </a:xfrm>
          <a:prstGeom prst="rect">
            <a:avLst/>
          </a:prstGeom>
          <a:noFill/>
          <a:ln cap="flat" cmpd="sng" w="38100">
            <a:solidFill>
              <a:schemeClr val="dk2"/>
            </a:solidFill>
            <a:prstDash val="solid"/>
            <a:round/>
            <a:headEnd len="med" w="med" type="none"/>
            <a:tailEnd len="med" w="med" type="none"/>
          </a:ln>
        </p:spPr>
        <p:txBody>
          <a:bodyPr anchorCtr="0" anchor="t" bIns="91425" lIns="91425" rIns="91425" tIns="91425"/>
          <a:lstStyle>
            <a:lvl1pPr indent="0" lvl="0" marL="0" marR="0" rtl="0" algn="ctr">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1pPr>
            <a:lvl2pPr indent="0" lvl="1" marL="4572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2pPr>
            <a:lvl3pPr indent="0" lvl="2" marL="9144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3pPr>
            <a:lvl4pPr indent="0" lvl="3" marL="13716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4pPr>
            <a:lvl5pPr indent="0" lvl="4" marL="18288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5pPr>
            <a:lvl6pPr indent="0" lvl="5" marL="22860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6pPr>
            <a:lvl7pPr indent="0" lvl="6" marL="27432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7pPr>
            <a:lvl8pPr indent="0" lvl="7" marL="32004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8pPr>
            <a:lvl9pPr indent="0" lvl="8" marL="36576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74" name="Shape 74"/>
          <p:cNvSpPr txBox="1"/>
          <p:nvPr>
            <p:ph idx="1" type="body"/>
          </p:nvPr>
        </p:nvSpPr>
        <p:spPr>
          <a:xfrm>
            <a:off x="1141411" y="2971800"/>
            <a:ext cx="5334001" cy="1828800"/>
          </a:xfrm>
          <a:prstGeom prst="rect">
            <a:avLst/>
          </a:prstGeom>
          <a:noFill/>
          <a:ln>
            <a:noFill/>
          </a:ln>
        </p:spPr>
        <p:txBody>
          <a:bodyPr anchorCtr="0" anchor="ctr" bIns="91425" lIns="91425" rIns="91425" tIns="91425"/>
          <a:lstStyle>
            <a:lvl1pPr indent="0" lvl="0" marL="0" marR="0" rtl="0" algn="l">
              <a:spcBef>
                <a:spcPts val="360"/>
              </a:spcBef>
              <a:spcAft>
                <a:spcPts val="600"/>
              </a:spcAft>
              <a:buClr>
                <a:schemeClr val="lt1"/>
              </a:buClr>
              <a:buFont typeface="Arial"/>
              <a:buNone/>
              <a:defRPr b="0" i="0" sz="1800" u="none" cap="small" strike="noStrike">
                <a:solidFill>
                  <a:schemeClr val="lt1"/>
                </a:solidFill>
                <a:latin typeface="Century Gothic"/>
                <a:ea typeface="Century Gothic"/>
                <a:cs typeface="Century Gothic"/>
                <a:sym typeface="Century Gothic"/>
              </a:defRPr>
            </a:lvl1pPr>
            <a:lvl2pPr indent="0" lvl="1" marL="457200" marR="0" rtl="0" algn="l">
              <a:spcBef>
                <a:spcPts val="240"/>
              </a:spcBef>
              <a:spcAft>
                <a:spcPts val="600"/>
              </a:spcAft>
              <a:buClr>
                <a:schemeClr val="lt1"/>
              </a:buClr>
              <a:buFont typeface="Arial"/>
              <a:buNone/>
              <a:defRPr b="0" i="0" sz="1200" u="none" cap="small" strike="noStrike">
                <a:solidFill>
                  <a:schemeClr val="lt1"/>
                </a:solidFill>
                <a:latin typeface="Century Gothic"/>
                <a:ea typeface="Century Gothic"/>
                <a:cs typeface="Century Gothic"/>
                <a:sym typeface="Century Gothic"/>
              </a:defRPr>
            </a:lvl2pPr>
            <a:lvl3pPr indent="0" lvl="2" marL="914400" marR="0" rtl="0" algn="l">
              <a:spcBef>
                <a:spcPts val="200"/>
              </a:spcBef>
              <a:spcAft>
                <a:spcPts val="600"/>
              </a:spcAft>
              <a:buClr>
                <a:schemeClr val="lt1"/>
              </a:buClr>
              <a:buFont typeface="Arial"/>
              <a:buNone/>
              <a:defRPr b="0" i="0" sz="1000" u="none" cap="small" strike="noStrike">
                <a:solidFill>
                  <a:schemeClr val="lt1"/>
                </a:solidFill>
                <a:latin typeface="Century Gothic"/>
                <a:ea typeface="Century Gothic"/>
                <a:cs typeface="Century Gothic"/>
                <a:sym typeface="Century Gothic"/>
              </a:defRPr>
            </a:lvl3pPr>
            <a:lvl4pPr indent="0" lvl="3" marL="13716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4pPr>
            <a:lvl5pPr indent="0" lvl="4" marL="18288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5pPr>
            <a:lvl6pPr indent="0" lvl="5" marL="22860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6pPr>
            <a:lvl7pPr indent="0" lvl="6" marL="27432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7pPr>
            <a:lvl8pPr indent="0" lvl="7" marL="32004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8pPr>
            <a:lvl9pPr indent="0" lvl="8" marL="36576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9pPr>
          </a:lstStyle>
          <a:p/>
        </p:txBody>
      </p:sp>
      <p:sp>
        <p:nvSpPr>
          <p:cNvPr id="75" name="Shape 75"/>
          <p:cNvSpPr txBox="1"/>
          <p:nvPr>
            <p:ph idx="10" type="dt"/>
          </p:nvPr>
        </p:nvSpPr>
        <p:spPr>
          <a:xfrm>
            <a:off x="6399212" y="5883275"/>
            <a:ext cx="914400"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76" name="Shape 76"/>
          <p:cNvSpPr txBox="1"/>
          <p:nvPr>
            <p:ph idx="11" type="ftr"/>
          </p:nvPr>
        </p:nvSpPr>
        <p:spPr>
          <a:xfrm>
            <a:off x="1141412" y="5883275"/>
            <a:ext cx="5105399"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77" name="Shape 77"/>
          <p:cNvSpPr txBox="1"/>
          <p:nvPr>
            <p:ph idx="12" type="sldNum"/>
          </p:nvPr>
        </p:nvSpPr>
        <p:spPr>
          <a:xfrm>
            <a:off x="10742611" y="5883275"/>
            <a:ext cx="3225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noramic Picture with Caption">
    <p:spTree>
      <p:nvGrpSpPr>
        <p:cNvPr id="78" name="Shape 78"/>
        <p:cNvGrpSpPr/>
        <p:nvPr/>
      </p:nvGrpSpPr>
      <p:grpSpPr>
        <a:xfrm>
          <a:off x="0" y="0"/>
          <a:ext cx="0" cy="0"/>
          <a:chOff x="0" y="0"/>
          <a:chExt cx="0" cy="0"/>
        </a:xfrm>
      </p:grpSpPr>
      <p:sp>
        <p:nvSpPr>
          <p:cNvPr id="79" name="Shape 79"/>
          <p:cNvSpPr txBox="1"/>
          <p:nvPr>
            <p:ph type="title"/>
          </p:nvPr>
        </p:nvSpPr>
        <p:spPr>
          <a:xfrm>
            <a:off x="1141412" y="4732864"/>
            <a:ext cx="9906000" cy="566737"/>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entury Gothic"/>
              <a:buNone/>
              <a:defRPr b="0" i="0" sz="24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80" name="Shape 80"/>
          <p:cNvSpPr/>
          <p:nvPr>
            <p:ph idx="2" type="pic"/>
          </p:nvPr>
        </p:nvSpPr>
        <p:spPr>
          <a:xfrm>
            <a:off x="1979611" y="932112"/>
            <a:ext cx="8225943" cy="3164975"/>
          </a:xfrm>
          <a:prstGeom prst="roundRect">
            <a:avLst>
              <a:gd fmla="val 4380" name="adj"/>
            </a:avLst>
          </a:prstGeom>
          <a:noFill/>
          <a:ln cap="flat" cmpd="sng" w="38100">
            <a:solidFill>
              <a:schemeClr val="dk2"/>
            </a:solidFill>
            <a:prstDash val="solid"/>
            <a:round/>
            <a:headEnd len="med" w="med" type="none"/>
            <a:tailEnd len="med" w="med" type="none"/>
          </a:ln>
        </p:spPr>
        <p:txBody>
          <a:bodyPr anchorCtr="0" anchor="t" bIns="91425" lIns="91425" rIns="91425" tIns="91425"/>
          <a:lstStyle>
            <a:lvl1pPr indent="0" lvl="0" marL="0" marR="0" rtl="0" algn="ctr">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1pPr>
            <a:lvl2pPr indent="0" lvl="1" marL="4572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2pPr>
            <a:lvl3pPr indent="0" lvl="2" marL="9144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3pPr>
            <a:lvl4pPr indent="0" lvl="3" marL="13716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4pPr>
            <a:lvl5pPr indent="0" lvl="4" marL="18288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5pPr>
            <a:lvl6pPr indent="0" lvl="5" marL="22860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6pPr>
            <a:lvl7pPr indent="0" lvl="6" marL="27432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7pPr>
            <a:lvl8pPr indent="0" lvl="7" marL="32004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8pPr>
            <a:lvl9pPr indent="0" lvl="8" marL="36576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81" name="Shape 81"/>
          <p:cNvSpPr txBox="1"/>
          <p:nvPr>
            <p:ph idx="1" type="body"/>
          </p:nvPr>
        </p:nvSpPr>
        <p:spPr>
          <a:xfrm>
            <a:off x="1141412" y="5299603"/>
            <a:ext cx="9906000" cy="493711"/>
          </a:xfrm>
          <a:prstGeom prst="rect">
            <a:avLst/>
          </a:prstGeom>
          <a:noFill/>
          <a:ln>
            <a:noFill/>
          </a:ln>
        </p:spPr>
        <p:txBody>
          <a:bodyPr anchorCtr="0" anchor="ctr" bIns="91425" lIns="91425" rIns="91425" tIns="91425"/>
          <a:lstStyle>
            <a:lvl1pPr indent="0" lvl="0" marL="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1pPr>
            <a:lvl2pPr indent="0" lvl="1" marL="457200" marR="0" rtl="0" algn="l">
              <a:spcBef>
                <a:spcPts val="240"/>
              </a:spcBef>
              <a:spcAft>
                <a:spcPts val="600"/>
              </a:spcAft>
              <a:buClr>
                <a:schemeClr val="lt1"/>
              </a:buClr>
              <a:buFont typeface="Arial"/>
              <a:buNone/>
              <a:defRPr b="0" i="0" sz="1200" u="none" cap="small" strike="noStrike">
                <a:solidFill>
                  <a:schemeClr val="lt1"/>
                </a:solidFill>
                <a:latin typeface="Century Gothic"/>
                <a:ea typeface="Century Gothic"/>
                <a:cs typeface="Century Gothic"/>
                <a:sym typeface="Century Gothic"/>
              </a:defRPr>
            </a:lvl2pPr>
            <a:lvl3pPr indent="0" lvl="2" marL="914400" marR="0" rtl="0" algn="l">
              <a:spcBef>
                <a:spcPts val="200"/>
              </a:spcBef>
              <a:spcAft>
                <a:spcPts val="600"/>
              </a:spcAft>
              <a:buClr>
                <a:schemeClr val="lt1"/>
              </a:buClr>
              <a:buFont typeface="Arial"/>
              <a:buNone/>
              <a:defRPr b="0" i="0" sz="1000" u="none" cap="small" strike="noStrike">
                <a:solidFill>
                  <a:schemeClr val="lt1"/>
                </a:solidFill>
                <a:latin typeface="Century Gothic"/>
                <a:ea typeface="Century Gothic"/>
                <a:cs typeface="Century Gothic"/>
                <a:sym typeface="Century Gothic"/>
              </a:defRPr>
            </a:lvl3pPr>
            <a:lvl4pPr indent="0" lvl="3" marL="13716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4pPr>
            <a:lvl5pPr indent="0" lvl="4" marL="18288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5pPr>
            <a:lvl6pPr indent="0" lvl="5" marL="22860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6pPr>
            <a:lvl7pPr indent="0" lvl="6" marL="27432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7pPr>
            <a:lvl8pPr indent="0" lvl="7" marL="32004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8pPr>
            <a:lvl9pPr indent="0" lvl="8" marL="36576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9pPr>
          </a:lstStyle>
          <a:p/>
        </p:txBody>
      </p:sp>
      <p:sp>
        <p:nvSpPr>
          <p:cNvPr id="82" name="Shape 82"/>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83" name="Shape 83"/>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84" name="Shape 84"/>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85" name="Shape 85"/>
        <p:cNvGrpSpPr/>
        <p:nvPr/>
      </p:nvGrpSpPr>
      <p:grpSpPr>
        <a:xfrm>
          <a:off x="0" y="0"/>
          <a:ext cx="0" cy="0"/>
          <a:chOff x="0" y="0"/>
          <a:chExt cx="0" cy="0"/>
        </a:xfrm>
      </p:grpSpPr>
      <p:sp>
        <p:nvSpPr>
          <p:cNvPr id="86" name="Shape 86"/>
          <p:cNvSpPr txBox="1"/>
          <p:nvPr/>
        </p:nvSpPr>
        <p:spPr>
          <a:xfrm>
            <a:off x="836612" y="786824"/>
            <a:ext cx="609599" cy="584776"/>
          </a:xfrm>
          <a:prstGeom prst="rect">
            <a:avLst/>
          </a:prstGeom>
          <a:noFill/>
          <a:ln>
            <a:noFill/>
          </a:ln>
        </p:spPr>
        <p:txBody>
          <a:bodyPr anchorCtr="0" anchor="ctr" bIns="45700" lIns="91425" rIns="91425" tIns="45700">
            <a:noAutofit/>
          </a:bodyPr>
          <a:lstStyle/>
          <a:p>
            <a:pPr indent="0" lvl="0" marL="0" marR="0" rtl="0" algn="l">
              <a:spcBef>
                <a:spcPts val="0"/>
              </a:spcBef>
              <a:buClr>
                <a:schemeClr val="accent1"/>
              </a:buClr>
              <a:buSzPct val="25000"/>
              <a:buFont typeface="Century Gothic"/>
              <a:buNone/>
            </a:pPr>
            <a:r>
              <a:rPr b="0" i="0" lang="en-US" sz="8000" u="none" cap="none" strike="noStrike">
                <a:solidFill>
                  <a:schemeClr val="accent1"/>
                </a:solidFill>
                <a:latin typeface="Century Gothic"/>
                <a:ea typeface="Century Gothic"/>
                <a:cs typeface="Century Gothic"/>
                <a:sym typeface="Century Gothic"/>
              </a:rPr>
              <a:t>“</a:t>
            </a:r>
          </a:p>
        </p:txBody>
      </p:sp>
      <p:sp>
        <p:nvSpPr>
          <p:cNvPr id="87" name="Shape 87"/>
          <p:cNvSpPr txBox="1"/>
          <p:nvPr/>
        </p:nvSpPr>
        <p:spPr>
          <a:xfrm>
            <a:off x="10437811" y="2743200"/>
            <a:ext cx="609599" cy="584776"/>
          </a:xfrm>
          <a:prstGeom prst="rect">
            <a:avLst/>
          </a:prstGeom>
          <a:noFill/>
          <a:ln>
            <a:noFill/>
          </a:ln>
        </p:spPr>
        <p:txBody>
          <a:bodyPr anchorCtr="0" anchor="ctr" bIns="45700" lIns="91425" rIns="91425" tIns="45700">
            <a:noAutofit/>
          </a:bodyPr>
          <a:lstStyle/>
          <a:p>
            <a:pPr indent="0" lvl="0" marL="0" marR="0" rtl="0" algn="r">
              <a:spcBef>
                <a:spcPts val="0"/>
              </a:spcBef>
              <a:buClr>
                <a:schemeClr val="accent1"/>
              </a:buClr>
              <a:buSzPct val="25000"/>
              <a:buFont typeface="Century Gothic"/>
              <a:buNone/>
            </a:pPr>
            <a:r>
              <a:rPr b="0" i="0" lang="en-US" sz="8000" u="none" cap="none" strike="noStrike">
                <a:solidFill>
                  <a:schemeClr val="accent1"/>
                </a:solidFill>
                <a:latin typeface="Century Gothic"/>
                <a:ea typeface="Century Gothic"/>
                <a:cs typeface="Century Gothic"/>
                <a:sym typeface="Century Gothic"/>
              </a:rPr>
              <a:t>”</a:t>
            </a:r>
          </a:p>
        </p:txBody>
      </p:sp>
      <p:sp>
        <p:nvSpPr>
          <p:cNvPr id="88" name="Shape 88"/>
          <p:cNvSpPr txBox="1"/>
          <p:nvPr>
            <p:ph type="title"/>
          </p:nvPr>
        </p:nvSpPr>
        <p:spPr>
          <a:xfrm>
            <a:off x="1446212" y="609600"/>
            <a:ext cx="9296397" cy="27431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89" name="Shape 89"/>
          <p:cNvSpPr txBox="1"/>
          <p:nvPr>
            <p:ph idx="1" type="body"/>
          </p:nvPr>
        </p:nvSpPr>
        <p:spPr>
          <a:xfrm>
            <a:off x="1674811" y="3352800"/>
            <a:ext cx="8839201" cy="381000"/>
          </a:xfrm>
          <a:prstGeom prst="rect">
            <a:avLst/>
          </a:prstGeom>
          <a:noFill/>
          <a:ln>
            <a:noFill/>
          </a:ln>
        </p:spPr>
        <p:txBody>
          <a:bodyPr anchorCtr="0" anchor="ctr" bIns="91425" lIns="91425" rIns="91425" tIns="91425"/>
          <a:lstStyle>
            <a:lvl1pPr indent="0" lvl="0" marL="0" marR="0" rtl="0" algn="l">
              <a:spcBef>
                <a:spcPts val="400"/>
              </a:spcBef>
              <a:spcAft>
                <a:spcPts val="600"/>
              </a:spcAft>
              <a:buClr>
                <a:schemeClr val="lt1"/>
              </a:buClr>
              <a:buFont typeface="Arial"/>
              <a:buNone/>
              <a:defRPr b="0" i="0" sz="2000" u="none" cap="small" strike="noStrike">
                <a:solidFill>
                  <a:schemeClr val="lt1"/>
                </a:solidFill>
                <a:latin typeface="Century Gothic"/>
                <a:ea typeface="Century Gothic"/>
                <a:cs typeface="Century Gothic"/>
                <a:sym typeface="Century Gothic"/>
              </a:defRPr>
            </a:lvl1pPr>
            <a:lvl2pPr indent="0" lvl="1" marL="457200" marR="0" rtl="0" algn="l">
              <a:spcBef>
                <a:spcPts val="360"/>
              </a:spcBef>
              <a:spcAft>
                <a:spcPts val="600"/>
              </a:spcAft>
              <a:buClr>
                <a:schemeClr val="lt1"/>
              </a:buClr>
              <a:buFont typeface="Arial"/>
              <a:buNone/>
              <a:defRPr b="0" i="0" sz="1800" u="none" cap="small" strike="noStrike">
                <a:solidFill>
                  <a:schemeClr val="lt1"/>
                </a:solidFill>
                <a:latin typeface="Century Gothic"/>
                <a:ea typeface="Century Gothic"/>
                <a:cs typeface="Century Gothic"/>
                <a:sym typeface="Century Gothic"/>
              </a:defRPr>
            </a:lvl2pPr>
            <a:lvl3pPr indent="0" lvl="2" marL="9144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3pPr>
            <a:lvl4pPr indent="0" lvl="3" marL="13716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4pPr>
            <a:lvl5pPr indent="0" lvl="4" marL="18288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90" name="Shape 90"/>
          <p:cNvSpPr txBox="1"/>
          <p:nvPr>
            <p:ph idx="2" type="body"/>
          </p:nvPr>
        </p:nvSpPr>
        <p:spPr>
          <a:xfrm>
            <a:off x="1141411" y="4343400"/>
            <a:ext cx="9906000" cy="1447800"/>
          </a:xfrm>
          <a:prstGeom prst="rect">
            <a:avLst/>
          </a:prstGeom>
          <a:noFill/>
          <a:ln>
            <a:noFill/>
          </a:ln>
        </p:spPr>
        <p:txBody>
          <a:bodyPr anchorCtr="0" anchor="ctr" bIns="91425" lIns="91425" rIns="91425" tIns="91425"/>
          <a:lstStyle>
            <a:lvl1pPr indent="-285750" lvl="0" marL="285750" marR="0" rtl="0" algn="l">
              <a:spcBef>
                <a:spcPts val="400"/>
              </a:spcBef>
              <a:spcAft>
                <a:spcPts val="600"/>
              </a:spcAft>
              <a:buClr>
                <a:schemeClr val="lt1"/>
              </a:buClr>
              <a:buFont typeface="Arial"/>
              <a:buNone/>
              <a:defRPr b="0" i="0" sz="2000" u="none" cap="small" strike="noStrike">
                <a:solidFill>
                  <a:schemeClr val="lt1"/>
                </a:solidFill>
                <a:latin typeface="Century Gothic"/>
                <a:ea typeface="Century Gothic"/>
                <a:cs typeface="Century Gothic"/>
                <a:sym typeface="Century Gothic"/>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91" name="Shape 91"/>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92" name="Shape 92"/>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93" name="Shape 93"/>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94" name="Shape 94"/>
        <p:cNvGrpSpPr/>
        <p:nvPr/>
      </p:nvGrpSpPr>
      <p:grpSpPr>
        <a:xfrm>
          <a:off x="0" y="0"/>
          <a:ext cx="0" cy="0"/>
          <a:chOff x="0" y="0"/>
          <a:chExt cx="0" cy="0"/>
        </a:xfrm>
      </p:grpSpPr>
      <p:sp>
        <p:nvSpPr>
          <p:cNvPr id="95" name="Shape 95"/>
          <p:cNvSpPr txBox="1"/>
          <p:nvPr>
            <p:ph type="title"/>
          </p:nvPr>
        </p:nvSpPr>
        <p:spPr>
          <a:xfrm>
            <a:off x="1141412" y="3308580"/>
            <a:ext cx="9906000" cy="1468800"/>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96" name="Shape 96"/>
          <p:cNvSpPr txBox="1"/>
          <p:nvPr>
            <p:ph idx="1" type="body"/>
          </p:nvPr>
        </p:nvSpPr>
        <p:spPr>
          <a:xfrm>
            <a:off x="1141409" y="4777380"/>
            <a:ext cx="9906000" cy="860399"/>
          </a:xfrm>
          <a:prstGeom prst="rect">
            <a:avLst/>
          </a:prstGeom>
          <a:noFill/>
          <a:ln>
            <a:noFill/>
          </a:ln>
        </p:spPr>
        <p:txBody>
          <a:bodyPr anchorCtr="0" anchor="t" bIns="91425" lIns="91425" rIns="91425"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entury Gothic"/>
                <a:ea typeface="Century Gothic"/>
                <a:cs typeface="Century Gothic"/>
                <a:sym typeface="Century Gothic"/>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97" name="Shape 97"/>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98" name="Shape 98"/>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99" name="Shape 99"/>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Name Card">
    <p:spTree>
      <p:nvGrpSpPr>
        <p:cNvPr id="100" name="Shape 100"/>
        <p:cNvGrpSpPr/>
        <p:nvPr/>
      </p:nvGrpSpPr>
      <p:grpSpPr>
        <a:xfrm>
          <a:off x="0" y="0"/>
          <a:ext cx="0" cy="0"/>
          <a:chOff x="0" y="0"/>
          <a:chExt cx="0" cy="0"/>
        </a:xfrm>
      </p:grpSpPr>
      <p:sp>
        <p:nvSpPr>
          <p:cNvPr id="101" name="Shape 101"/>
          <p:cNvSpPr txBox="1"/>
          <p:nvPr/>
        </p:nvSpPr>
        <p:spPr>
          <a:xfrm>
            <a:off x="836612" y="786824"/>
            <a:ext cx="609599" cy="584776"/>
          </a:xfrm>
          <a:prstGeom prst="rect">
            <a:avLst/>
          </a:prstGeom>
          <a:noFill/>
          <a:ln>
            <a:noFill/>
          </a:ln>
        </p:spPr>
        <p:txBody>
          <a:bodyPr anchorCtr="0" anchor="ctr" bIns="45700" lIns="91425" rIns="91425" tIns="45700">
            <a:noAutofit/>
          </a:bodyPr>
          <a:lstStyle/>
          <a:p>
            <a:pPr indent="0" lvl="0" marL="0" marR="0" rtl="0" algn="l">
              <a:spcBef>
                <a:spcPts val="0"/>
              </a:spcBef>
              <a:buClr>
                <a:schemeClr val="accent1"/>
              </a:buClr>
              <a:buSzPct val="25000"/>
              <a:buFont typeface="Century Gothic"/>
              <a:buNone/>
            </a:pPr>
            <a:r>
              <a:rPr b="0" i="0" lang="en-US" sz="8000" u="none" cap="none" strike="noStrike">
                <a:solidFill>
                  <a:schemeClr val="accent1"/>
                </a:solidFill>
                <a:latin typeface="Century Gothic"/>
                <a:ea typeface="Century Gothic"/>
                <a:cs typeface="Century Gothic"/>
                <a:sym typeface="Century Gothic"/>
              </a:rPr>
              <a:t>“</a:t>
            </a:r>
          </a:p>
        </p:txBody>
      </p:sp>
      <p:sp>
        <p:nvSpPr>
          <p:cNvPr id="102" name="Shape 102"/>
          <p:cNvSpPr txBox="1"/>
          <p:nvPr/>
        </p:nvSpPr>
        <p:spPr>
          <a:xfrm>
            <a:off x="10437811" y="2743200"/>
            <a:ext cx="609599" cy="584776"/>
          </a:xfrm>
          <a:prstGeom prst="rect">
            <a:avLst/>
          </a:prstGeom>
          <a:noFill/>
          <a:ln>
            <a:noFill/>
          </a:ln>
        </p:spPr>
        <p:txBody>
          <a:bodyPr anchorCtr="0" anchor="ctr" bIns="45700" lIns="91425" rIns="91425" tIns="45700">
            <a:noAutofit/>
          </a:bodyPr>
          <a:lstStyle/>
          <a:p>
            <a:pPr indent="0" lvl="0" marL="0" marR="0" rtl="0" algn="r">
              <a:spcBef>
                <a:spcPts val="0"/>
              </a:spcBef>
              <a:buClr>
                <a:schemeClr val="accent1"/>
              </a:buClr>
              <a:buSzPct val="25000"/>
              <a:buFont typeface="Century Gothic"/>
              <a:buNone/>
            </a:pPr>
            <a:r>
              <a:rPr b="0" i="0" lang="en-US" sz="8000" u="none" cap="none" strike="noStrike">
                <a:solidFill>
                  <a:schemeClr val="accent1"/>
                </a:solidFill>
                <a:latin typeface="Century Gothic"/>
                <a:ea typeface="Century Gothic"/>
                <a:cs typeface="Century Gothic"/>
                <a:sym typeface="Century Gothic"/>
              </a:rPr>
              <a:t>”</a:t>
            </a:r>
          </a:p>
        </p:txBody>
      </p:sp>
      <p:sp>
        <p:nvSpPr>
          <p:cNvPr id="103" name="Shape 103"/>
          <p:cNvSpPr txBox="1"/>
          <p:nvPr>
            <p:ph type="title"/>
          </p:nvPr>
        </p:nvSpPr>
        <p:spPr>
          <a:xfrm>
            <a:off x="1446212" y="609600"/>
            <a:ext cx="9296397" cy="27431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04" name="Shape 104"/>
          <p:cNvSpPr txBox="1"/>
          <p:nvPr>
            <p:ph idx="1" type="body"/>
          </p:nvPr>
        </p:nvSpPr>
        <p:spPr>
          <a:xfrm>
            <a:off x="1141412" y="3886200"/>
            <a:ext cx="9906000" cy="889000"/>
          </a:xfrm>
          <a:prstGeom prst="rect">
            <a:avLst/>
          </a:prstGeom>
          <a:noFill/>
          <a:ln>
            <a:noFill/>
          </a:ln>
        </p:spPr>
        <p:txBody>
          <a:bodyPr anchorCtr="0" anchor="b" bIns="91425" lIns="91425" rIns="91425" tIns="91425"/>
          <a:lstStyle>
            <a:lvl1pPr indent="-285750" lvl="0" marL="285750" marR="0" rtl="0" algn="l">
              <a:spcBef>
                <a:spcPts val="480"/>
              </a:spcBef>
              <a:spcAft>
                <a:spcPts val="600"/>
              </a:spcAft>
              <a:buClr>
                <a:schemeClr val="lt1"/>
              </a:buClr>
              <a:buFont typeface="Arial"/>
              <a:buNone/>
              <a:defRPr b="0" i="0" sz="2400" u="none" cap="none" strike="noStrike">
                <a:solidFill>
                  <a:schemeClr val="lt1"/>
                </a:solidFill>
                <a:latin typeface="Century Gothic"/>
                <a:ea typeface="Century Gothic"/>
                <a:cs typeface="Century Gothic"/>
                <a:sym typeface="Century Gothic"/>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05" name="Shape 105"/>
          <p:cNvSpPr txBox="1"/>
          <p:nvPr>
            <p:ph idx="2" type="body"/>
          </p:nvPr>
        </p:nvSpPr>
        <p:spPr>
          <a:xfrm>
            <a:off x="1141411" y="4775200"/>
            <a:ext cx="9906000" cy="1016000"/>
          </a:xfrm>
          <a:prstGeom prst="rect">
            <a:avLst/>
          </a:prstGeom>
          <a:noFill/>
          <a:ln>
            <a:noFill/>
          </a:ln>
        </p:spPr>
        <p:txBody>
          <a:bodyPr anchorCtr="0" anchor="t" bIns="91425" lIns="91425" rIns="91425" tIns="91425"/>
          <a:lstStyle>
            <a:lvl1pPr indent="0" lvl="0" marL="0" marR="0" rtl="0" algn="l">
              <a:spcBef>
                <a:spcPts val="360"/>
              </a:spcBef>
              <a:spcAft>
                <a:spcPts val="600"/>
              </a:spcAft>
              <a:buClr>
                <a:schemeClr val="lt1"/>
              </a:buClr>
              <a:buFont typeface="Arial"/>
              <a:buNone/>
              <a:defRPr b="0" i="0" sz="1800" u="none" cap="small" strike="noStrike">
                <a:solidFill>
                  <a:schemeClr val="lt1"/>
                </a:solidFill>
                <a:latin typeface="Century Gothic"/>
                <a:ea typeface="Century Gothic"/>
                <a:cs typeface="Century Gothic"/>
                <a:sym typeface="Century Gothic"/>
              </a:defRPr>
            </a:lvl1pPr>
            <a:lvl2pPr indent="0" lvl="1" marL="457200" marR="0" rtl="0" algn="l">
              <a:spcBef>
                <a:spcPts val="360"/>
              </a:spcBef>
              <a:spcAft>
                <a:spcPts val="600"/>
              </a:spcAft>
              <a:buClr>
                <a:schemeClr val="lt1"/>
              </a:buClr>
              <a:buFont typeface="Arial"/>
              <a:buNone/>
              <a:defRPr b="0" i="0" sz="1800" u="none" cap="small" strike="noStrike">
                <a:solidFill>
                  <a:schemeClr val="lt1"/>
                </a:solidFill>
                <a:latin typeface="Century Gothic"/>
                <a:ea typeface="Century Gothic"/>
                <a:cs typeface="Century Gothic"/>
                <a:sym typeface="Century Gothic"/>
              </a:defRPr>
            </a:lvl2pPr>
            <a:lvl3pPr indent="0" lvl="2" marL="9144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3pPr>
            <a:lvl4pPr indent="0" lvl="3" marL="13716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4pPr>
            <a:lvl5pPr indent="0" lvl="4" marL="18288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5pPr>
            <a:lvl6pPr indent="0" lvl="5" marL="22860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6pPr>
            <a:lvl7pPr indent="0" lvl="6" marL="27432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7pPr>
            <a:lvl8pPr indent="0" lvl="7" marL="32004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8pPr>
            <a:lvl9pPr indent="0" lvl="8" marL="36576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9pPr>
          </a:lstStyle>
          <a:p/>
        </p:txBody>
      </p:sp>
      <p:sp>
        <p:nvSpPr>
          <p:cNvPr id="106" name="Shape 106"/>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07" name="Shape 107"/>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08" name="Shape 108"/>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rue or False">
    <p:spTree>
      <p:nvGrpSpPr>
        <p:cNvPr id="109" name="Shape 109"/>
        <p:cNvGrpSpPr/>
        <p:nvPr/>
      </p:nvGrpSpPr>
      <p:grpSpPr>
        <a:xfrm>
          <a:off x="0" y="0"/>
          <a:ext cx="0" cy="0"/>
          <a:chOff x="0" y="0"/>
          <a:chExt cx="0" cy="0"/>
        </a:xfrm>
      </p:grpSpPr>
      <p:sp>
        <p:nvSpPr>
          <p:cNvPr id="110" name="Shape 110"/>
          <p:cNvSpPr txBox="1"/>
          <p:nvPr>
            <p:ph type="title"/>
          </p:nvPr>
        </p:nvSpPr>
        <p:spPr>
          <a:xfrm>
            <a:off x="1141412" y="609600"/>
            <a:ext cx="9905998" cy="27431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11" name="Shape 111"/>
          <p:cNvSpPr txBox="1"/>
          <p:nvPr>
            <p:ph idx="1" type="body"/>
          </p:nvPr>
        </p:nvSpPr>
        <p:spPr>
          <a:xfrm>
            <a:off x="1141412" y="3505200"/>
            <a:ext cx="9906000" cy="838199"/>
          </a:xfrm>
          <a:prstGeom prst="rect">
            <a:avLst/>
          </a:prstGeom>
          <a:noFill/>
          <a:ln>
            <a:noFill/>
          </a:ln>
        </p:spPr>
        <p:txBody>
          <a:bodyPr anchorCtr="0" anchor="b" bIns="91425" lIns="91425" rIns="91425" tIns="91425"/>
          <a:lstStyle>
            <a:lvl1pPr indent="-285750" lvl="0" marL="285750" marR="0" rtl="0" algn="l">
              <a:spcBef>
                <a:spcPts val="560"/>
              </a:spcBef>
              <a:spcAft>
                <a:spcPts val="600"/>
              </a:spcAft>
              <a:buClr>
                <a:schemeClr val="lt1"/>
              </a:buClr>
              <a:buFont typeface="Arial"/>
              <a:buNone/>
              <a:defRPr b="0" i="0" sz="2800" u="none" cap="none" strike="noStrike">
                <a:solidFill>
                  <a:schemeClr val="lt1"/>
                </a:solidFill>
                <a:latin typeface="Century Gothic"/>
                <a:ea typeface="Century Gothic"/>
                <a:cs typeface="Century Gothic"/>
                <a:sym typeface="Century Gothic"/>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12" name="Shape 112"/>
          <p:cNvSpPr txBox="1"/>
          <p:nvPr>
            <p:ph idx="2" type="body"/>
          </p:nvPr>
        </p:nvSpPr>
        <p:spPr>
          <a:xfrm>
            <a:off x="1141411" y="4343400"/>
            <a:ext cx="9906000" cy="1447800"/>
          </a:xfrm>
          <a:prstGeom prst="rect">
            <a:avLst/>
          </a:prstGeom>
          <a:noFill/>
          <a:ln>
            <a:noFill/>
          </a:ln>
        </p:spPr>
        <p:txBody>
          <a:bodyPr anchorCtr="0" anchor="t" bIns="91425" lIns="91425" rIns="91425" tIns="91425"/>
          <a:lstStyle>
            <a:lvl1pPr indent="0" lvl="0" marL="0" marR="0" rtl="0" algn="l">
              <a:spcBef>
                <a:spcPts val="360"/>
              </a:spcBef>
              <a:spcAft>
                <a:spcPts val="600"/>
              </a:spcAft>
              <a:buClr>
                <a:schemeClr val="lt1"/>
              </a:buClr>
              <a:buFont typeface="Arial"/>
              <a:buNone/>
              <a:defRPr b="0" i="0" sz="1800" u="none" cap="small" strike="noStrike">
                <a:solidFill>
                  <a:schemeClr val="lt1"/>
                </a:solidFill>
                <a:latin typeface="Century Gothic"/>
                <a:ea typeface="Century Gothic"/>
                <a:cs typeface="Century Gothic"/>
                <a:sym typeface="Century Gothic"/>
              </a:defRPr>
            </a:lvl1pPr>
            <a:lvl2pPr indent="0" lvl="1" marL="457200" marR="0" rtl="0" algn="l">
              <a:spcBef>
                <a:spcPts val="360"/>
              </a:spcBef>
              <a:spcAft>
                <a:spcPts val="600"/>
              </a:spcAft>
              <a:buClr>
                <a:schemeClr val="lt1"/>
              </a:buClr>
              <a:buFont typeface="Arial"/>
              <a:buNone/>
              <a:defRPr b="0" i="0" sz="1800" u="none" cap="small" strike="noStrike">
                <a:solidFill>
                  <a:schemeClr val="lt1"/>
                </a:solidFill>
                <a:latin typeface="Century Gothic"/>
                <a:ea typeface="Century Gothic"/>
                <a:cs typeface="Century Gothic"/>
                <a:sym typeface="Century Gothic"/>
              </a:defRPr>
            </a:lvl2pPr>
            <a:lvl3pPr indent="0" lvl="2" marL="9144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3pPr>
            <a:lvl4pPr indent="0" lvl="3" marL="13716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4pPr>
            <a:lvl5pPr indent="0" lvl="4" marL="18288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5pPr>
            <a:lvl6pPr indent="0" lvl="5" marL="22860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6pPr>
            <a:lvl7pPr indent="0" lvl="6" marL="27432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7pPr>
            <a:lvl8pPr indent="0" lvl="7" marL="32004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8pPr>
            <a:lvl9pPr indent="0" lvl="8" marL="36576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9pPr>
          </a:lstStyle>
          <a:p/>
        </p:txBody>
      </p:sp>
      <p:sp>
        <p:nvSpPr>
          <p:cNvPr id="113" name="Shape 113"/>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14" name="Shape 114"/>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15" name="Shape 115"/>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16" name="Shape 116"/>
        <p:cNvGrpSpPr/>
        <p:nvPr/>
      </p:nvGrpSpPr>
      <p:grpSpPr>
        <a:xfrm>
          <a:off x="0" y="0"/>
          <a:ext cx="0" cy="0"/>
          <a:chOff x="0" y="0"/>
          <a:chExt cx="0" cy="0"/>
        </a:xfrm>
      </p:grpSpPr>
      <p:sp>
        <p:nvSpPr>
          <p:cNvPr id="117" name="Shape 117"/>
          <p:cNvSpPr txBox="1"/>
          <p:nvPr>
            <p:ph type="title"/>
          </p:nvPr>
        </p:nvSpPr>
        <p:spPr>
          <a:xfrm>
            <a:off x="1141412" y="609600"/>
            <a:ext cx="9905997" cy="19049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18" name="Shape 118"/>
          <p:cNvSpPr txBox="1"/>
          <p:nvPr>
            <p:ph idx="1" type="body"/>
          </p:nvPr>
        </p:nvSpPr>
        <p:spPr>
          <a:xfrm rot="5400000">
            <a:off x="4532311" y="-723899"/>
            <a:ext cx="3124200" cy="9905997"/>
          </a:xfrm>
          <a:prstGeom prst="rect">
            <a:avLst/>
          </a:prstGeom>
          <a:noFill/>
          <a:ln>
            <a:noFill/>
          </a:ln>
        </p:spPr>
        <p:txBody>
          <a:bodyPr anchorCtr="0" anchor="t" bIns="91425" lIns="91425" rIns="91425"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entury Gothic"/>
                <a:ea typeface="Century Gothic"/>
                <a:cs typeface="Century Gothic"/>
                <a:sym typeface="Century Gothic"/>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19" name="Shape 119"/>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20" name="Shape 120"/>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21" name="Shape 121"/>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22" name="Shape 122"/>
        <p:cNvGrpSpPr/>
        <p:nvPr/>
      </p:nvGrpSpPr>
      <p:grpSpPr>
        <a:xfrm>
          <a:off x="0" y="0"/>
          <a:ext cx="0" cy="0"/>
          <a:chOff x="0" y="0"/>
          <a:chExt cx="0" cy="0"/>
        </a:xfrm>
      </p:grpSpPr>
      <p:sp>
        <p:nvSpPr>
          <p:cNvPr id="123" name="Shape 123"/>
          <p:cNvSpPr txBox="1"/>
          <p:nvPr>
            <p:ph type="title"/>
          </p:nvPr>
        </p:nvSpPr>
        <p:spPr>
          <a:xfrm rot="5400000">
            <a:off x="7351354" y="2095142"/>
            <a:ext cx="5181601" cy="2210513"/>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24" name="Shape 124"/>
          <p:cNvSpPr txBox="1"/>
          <p:nvPr>
            <p:ph idx="1" type="body"/>
          </p:nvPr>
        </p:nvSpPr>
        <p:spPr>
          <a:xfrm rot="5400000">
            <a:off x="2322511" y="-571500"/>
            <a:ext cx="5181600" cy="7543800"/>
          </a:xfrm>
          <a:prstGeom prst="rect">
            <a:avLst/>
          </a:prstGeom>
          <a:noFill/>
          <a:ln>
            <a:noFill/>
          </a:ln>
        </p:spPr>
        <p:txBody>
          <a:bodyPr anchorCtr="0" anchor="t" bIns="91425" lIns="91425" rIns="91425"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entury Gothic"/>
                <a:ea typeface="Century Gothic"/>
                <a:cs typeface="Century Gothic"/>
                <a:sym typeface="Century Gothic"/>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25" name="Shape 125"/>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26" name="Shape 126"/>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27" name="Shape 127"/>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1" name="Shape 21"/>
        <p:cNvGrpSpPr/>
        <p:nvPr/>
      </p:nvGrpSpPr>
      <p:grpSpPr>
        <a:xfrm>
          <a:off x="0" y="0"/>
          <a:ext cx="0" cy="0"/>
          <a:chOff x="0" y="0"/>
          <a:chExt cx="0" cy="0"/>
        </a:xfrm>
      </p:grpSpPr>
      <p:sp>
        <p:nvSpPr>
          <p:cNvPr id="22" name="Shape 22"/>
          <p:cNvSpPr txBox="1"/>
          <p:nvPr>
            <p:ph type="title"/>
          </p:nvPr>
        </p:nvSpPr>
        <p:spPr>
          <a:xfrm>
            <a:off x="1141412" y="609600"/>
            <a:ext cx="9905997" cy="19049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23" name="Shape 23"/>
          <p:cNvSpPr txBox="1"/>
          <p:nvPr>
            <p:ph idx="1" type="body"/>
          </p:nvPr>
        </p:nvSpPr>
        <p:spPr>
          <a:xfrm>
            <a:off x="1141412" y="2666999"/>
            <a:ext cx="9905997" cy="3124200"/>
          </a:xfrm>
          <a:prstGeom prst="rect">
            <a:avLst/>
          </a:prstGeom>
          <a:noFill/>
          <a:ln>
            <a:noFill/>
          </a:ln>
        </p:spPr>
        <p:txBody>
          <a:bodyPr anchorCtr="0" anchor="ctr" bIns="91425" lIns="91425" rIns="91425"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entury Gothic"/>
                <a:ea typeface="Century Gothic"/>
                <a:cs typeface="Century Gothic"/>
                <a:sym typeface="Century Gothic"/>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24" name="Shape 24"/>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25" name="Shape 25"/>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26" name="Shape 26"/>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27" name="Shape 27"/>
        <p:cNvGrpSpPr/>
        <p:nvPr/>
      </p:nvGrpSpPr>
      <p:grpSpPr>
        <a:xfrm>
          <a:off x="0" y="0"/>
          <a:ext cx="0" cy="0"/>
          <a:chOff x="0" y="0"/>
          <a:chExt cx="0" cy="0"/>
        </a:xfrm>
      </p:grpSpPr>
      <p:sp>
        <p:nvSpPr>
          <p:cNvPr id="28" name="Shape 28"/>
          <p:cNvSpPr txBox="1"/>
          <p:nvPr>
            <p:ph type="title"/>
          </p:nvPr>
        </p:nvSpPr>
        <p:spPr>
          <a:xfrm>
            <a:off x="1141411" y="1600200"/>
            <a:ext cx="3549121" cy="1371599"/>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entury Gothic"/>
              <a:buNone/>
              <a:defRPr b="0" i="0" sz="24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29" name="Shape 29"/>
          <p:cNvSpPr txBox="1"/>
          <p:nvPr>
            <p:ph idx="1" type="body"/>
          </p:nvPr>
        </p:nvSpPr>
        <p:spPr>
          <a:xfrm>
            <a:off x="5103812" y="609600"/>
            <a:ext cx="5943601" cy="5181600"/>
          </a:xfrm>
          <a:prstGeom prst="rect">
            <a:avLst/>
          </a:prstGeom>
          <a:noFill/>
          <a:ln>
            <a:noFill/>
          </a:ln>
        </p:spPr>
        <p:txBody>
          <a:bodyPr anchorCtr="0" anchor="ctr" bIns="91425" lIns="91425" rIns="91425"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entury Gothic"/>
                <a:ea typeface="Century Gothic"/>
                <a:cs typeface="Century Gothic"/>
                <a:sym typeface="Century Gothic"/>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5pPr>
            <a:lvl6pPr indent="-139700" lvl="5" marL="251460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6pPr>
            <a:lvl7pPr indent="-139700" lvl="6" marL="297180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7pPr>
            <a:lvl8pPr indent="-139700" lvl="7" marL="342900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8pPr>
            <a:lvl9pPr indent="-139700" lvl="8" marL="388620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9pPr>
          </a:lstStyle>
          <a:p/>
        </p:txBody>
      </p:sp>
      <p:sp>
        <p:nvSpPr>
          <p:cNvPr id="30" name="Shape 30"/>
          <p:cNvSpPr txBox="1"/>
          <p:nvPr>
            <p:ph idx="2" type="body"/>
          </p:nvPr>
        </p:nvSpPr>
        <p:spPr>
          <a:xfrm>
            <a:off x="1141411" y="2971800"/>
            <a:ext cx="3549121" cy="1828800"/>
          </a:xfrm>
          <a:prstGeom prst="rect">
            <a:avLst/>
          </a:prstGeom>
          <a:noFill/>
          <a:ln>
            <a:noFill/>
          </a:ln>
        </p:spPr>
        <p:txBody>
          <a:bodyPr anchorCtr="0" anchor="ctr" bIns="91425" lIns="91425" rIns="91425" tIns="91425"/>
          <a:lstStyle>
            <a:lvl1pPr indent="0" lvl="0" marL="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1pPr>
            <a:lvl2pPr indent="0" lvl="1" marL="457200" marR="0" rtl="0" algn="l">
              <a:spcBef>
                <a:spcPts val="240"/>
              </a:spcBef>
              <a:spcAft>
                <a:spcPts val="600"/>
              </a:spcAft>
              <a:buClr>
                <a:schemeClr val="lt1"/>
              </a:buClr>
              <a:buFont typeface="Arial"/>
              <a:buNone/>
              <a:defRPr b="0" i="0" sz="1200" u="none" cap="small" strike="noStrike">
                <a:solidFill>
                  <a:schemeClr val="lt1"/>
                </a:solidFill>
                <a:latin typeface="Century Gothic"/>
                <a:ea typeface="Century Gothic"/>
                <a:cs typeface="Century Gothic"/>
                <a:sym typeface="Century Gothic"/>
              </a:defRPr>
            </a:lvl2pPr>
            <a:lvl3pPr indent="0" lvl="2" marL="914400" marR="0" rtl="0" algn="l">
              <a:spcBef>
                <a:spcPts val="200"/>
              </a:spcBef>
              <a:spcAft>
                <a:spcPts val="600"/>
              </a:spcAft>
              <a:buClr>
                <a:schemeClr val="lt1"/>
              </a:buClr>
              <a:buFont typeface="Arial"/>
              <a:buNone/>
              <a:defRPr b="0" i="0" sz="1000" u="none" cap="small" strike="noStrike">
                <a:solidFill>
                  <a:schemeClr val="lt1"/>
                </a:solidFill>
                <a:latin typeface="Century Gothic"/>
                <a:ea typeface="Century Gothic"/>
                <a:cs typeface="Century Gothic"/>
                <a:sym typeface="Century Gothic"/>
              </a:defRPr>
            </a:lvl3pPr>
            <a:lvl4pPr indent="0" lvl="3" marL="13716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4pPr>
            <a:lvl5pPr indent="0" lvl="4" marL="18288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5pPr>
            <a:lvl6pPr indent="0" lvl="5" marL="22860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6pPr>
            <a:lvl7pPr indent="0" lvl="6" marL="27432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7pPr>
            <a:lvl8pPr indent="0" lvl="7" marL="32004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8pPr>
            <a:lvl9pPr indent="0" lvl="8" marL="3657600" marR="0" rtl="0" algn="l">
              <a:spcBef>
                <a:spcPts val="180"/>
              </a:spcBef>
              <a:spcAft>
                <a:spcPts val="600"/>
              </a:spcAft>
              <a:buClr>
                <a:schemeClr val="lt1"/>
              </a:buClr>
              <a:buFont typeface="Arial"/>
              <a:buNone/>
              <a:defRPr b="0" i="0" sz="900" u="none" cap="small" strike="noStrike">
                <a:solidFill>
                  <a:schemeClr val="lt1"/>
                </a:solidFill>
                <a:latin typeface="Century Gothic"/>
                <a:ea typeface="Century Gothic"/>
                <a:cs typeface="Century Gothic"/>
                <a:sym typeface="Century Gothic"/>
              </a:defRPr>
            </a:lvl9pPr>
          </a:lstStyle>
          <a:p/>
        </p:txBody>
      </p:sp>
      <p:sp>
        <p:nvSpPr>
          <p:cNvPr id="31" name="Shape 31"/>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32" name="Shape 32"/>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33" name="Shape 33"/>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4" name="Shape 34"/>
        <p:cNvGrpSpPr/>
        <p:nvPr/>
      </p:nvGrpSpPr>
      <p:grpSpPr>
        <a:xfrm>
          <a:off x="0" y="0"/>
          <a:ext cx="0" cy="0"/>
          <a:chOff x="0" y="0"/>
          <a:chExt cx="0" cy="0"/>
        </a:xfrm>
      </p:grpSpPr>
      <p:sp>
        <p:nvSpPr>
          <p:cNvPr id="35" name="Shape 35"/>
          <p:cNvSpPr txBox="1"/>
          <p:nvPr>
            <p:ph type="title"/>
          </p:nvPr>
        </p:nvSpPr>
        <p:spPr>
          <a:xfrm>
            <a:off x="1141412" y="609600"/>
            <a:ext cx="9905997" cy="19049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36" name="Shape 36"/>
          <p:cNvSpPr txBox="1"/>
          <p:nvPr>
            <p:ph idx="1" type="body"/>
          </p:nvPr>
        </p:nvSpPr>
        <p:spPr>
          <a:xfrm>
            <a:off x="1141412" y="2666999"/>
            <a:ext cx="4876799" cy="3124200"/>
          </a:xfrm>
          <a:prstGeom prst="rect">
            <a:avLst/>
          </a:prstGeom>
          <a:noFill/>
          <a:ln>
            <a:noFill/>
          </a:ln>
        </p:spPr>
        <p:txBody>
          <a:bodyPr anchorCtr="0" anchor="ctr" bIns="91425" lIns="91425" rIns="91425" tIns="91425"/>
          <a:lstStyle>
            <a:lvl1pPr indent="-171450" lvl="0" marL="2857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1pPr>
            <a:lvl2pPr indent="-184150" lvl="1" marL="7429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2pPr>
            <a:lvl3pPr indent="-196850" lvl="2" marL="12001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3pPr>
            <a:lvl4pPr indent="-95250" lvl="3" marL="154305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4pPr>
            <a:lvl5pPr indent="-95250" lvl="4" marL="200025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37" name="Shape 37"/>
          <p:cNvSpPr txBox="1"/>
          <p:nvPr>
            <p:ph idx="2" type="body"/>
          </p:nvPr>
        </p:nvSpPr>
        <p:spPr>
          <a:xfrm>
            <a:off x="6170612" y="2667000"/>
            <a:ext cx="4876799" cy="3124199"/>
          </a:xfrm>
          <a:prstGeom prst="rect">
            <a:avLst/>
          </a:prstGeom>
          <a:noFill/>
          <a:ln>
            <a:noFill/>
          </a:ln>
        </p:spPr>
        <p:txBody>
          <a:bodyPr anchorCtr="0" anchor="ctr" bIns="91425" lIns="91425" rIns="91425" tIns="91425"/>
          <a:lstStyle>
            <a:lvl1pPr indent="-171450" lvl="0" marL="2857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1pPr>
            <a:lvl2pPr indent="-184150" lvl="1" marL="7429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2pPr>
            <a:lvl3pPr indent="-196850" lvl="2" marL="12001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3pPr>
            <a:lvl4pPr indent="-95250" lvl="3" marL="154305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4pPr>
            <a:lvl5pPr indent="-95250" lvl="4" marL="200025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38" name="Shape 38"/>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39" name="Shape 39"/>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40" name="Shape 40"/>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41" name="Shape 41"/>
        <p:cNvGrpSpPr/>
        <p:nvPr/>
      </p:nvGrpSpPr>
      <p:grpSpPr>
        <a:xfrm>
          <a:off x="0" y="0"/>
          <a:ext cx="0" cy="0"/>
          <a:chOff x="0" y="0"/>
          <a:chExt cx="0" cy="0"/>
        </a:xfrm>
      </p:grpSpPr>
      <p:sp>
        <p:nvSpPr>
          <p:cNvPr id="42" name="Shape 42"/>
          <p:cNvSpPr txBox="1"/>
          <p:nvPr>
            <p:ph type="title"/>
          </p:nvPr>
        </p:nvSpPr>
        <p:spPr>
          <a:xfrm>
            <a:off x="1141412" y="609600"/>
            <a:ext cx="9905998" cy="31241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43" name="Shape 43"/>
          <p:cNvSpPr txBox="1"/>
          <p:nvPr>
            <p:ph idx="1" type="body"/>
          </p:nvPr>
        </p:nvSpPr>
        <p:spPr>
          <a:xfrm>
            <a:off x="1141411" y="4343400"/>
            <a:ext cx="9906000" cy="1447800"/>
          </a:xfrm>
          <a:prstGeom prst="rect">
            <a:avLst/>
          </a:prstGeom>
          <a:noFill/>
          <a:ln>
            <a:noFill/>
          </a:ln>
        </p:spPr>
        <p:txBody>
          <a:bodyPr anchorCtr="0" anchor="ctr" bIns="91425" lIns="91425" rIns="91425" tIns="91425"/>
          <a:lstStyle>
            <a:lvl1pPr indent="0" lvl="0" marL="0" marR="0" rtl="0" algn="l">
              <a:spcBef>
                <a:spcPts val="400"/>
              </a:spcBef>
              <a:spcAft>
                <a:spcPts val="600"/>
              </a:spcAft>
              <a:buClr>
                <a:schemeClr val="lt1"/>
              </a:buClr>
              <a:buFont typeface="Arial"/>
              <a:buNone/>
              <a:defRPr b="0" i="0" sz="2000" u="none" cap="small" strike="noStrike">
                <a:solidFill>
                  <a:schemeClr val="lt1"/>
                </a:solidFill>
                <a:latin typeface="Century Gothic"/>
                <a:ea typeface="Century Gothic"/>
                <a:cs typeface="Century Gothic"/>
                <a:sym typeface="Century Gothic"/>
              </a:defRPr>
            </a:lvl1pPr>
            <a:lvl2pPr indent="0" lvl="1" marL="457200" marR="0" rtl="0" algn="l">
              <a:spcBef>
                <a:spcPts val="360"/>
              </a:spcBef>
              <a:spcAft>
                <a:spcPts val="600"/>
              </a:spcAft>
              <a:buClr>
                <a:schemeClr val="lt1"/>
              </a:buClr>
              <a:buFont typeface="Arial"/>
              <a:buNone/>
              <a:defRPr b="0" i="0" sz="1800" u="none" cap="small" strike="noStrike">
                <a:solidFill>
                  <a:schemeClr val="lt1"/>
                </a:solidFill>
                <a:latin typeface="Century Gothic"/>
                <a:ea typeface="Century Gothic"/>
                <a:cs typeface="Century Gothic"/>
                <a:sym typeface="Century Gothic"/>
              </a:defRPr>
            </a:lvl2pPr>
            <a:lvl3pPr indent="0" lvl="2" marL="9144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3pPr>
            <a:lvl4pPr indent="0" lvl="3" marL="13716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4pPr>
            <a:lvl5pPr indent="0" lvl="4" marL="18288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5pPr>
            <a:lvl6pPr indent="0" lvl="5" marL="22860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6pPr>
            <a:lvl7pPr indent="0" lvl="6" marL="27432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7pPr>
            <a:lvl8pPr indent="0" lvl="7" marL="32004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8pPr>
            <a:lvl9pPr indent="0" lvl="8" marL="36576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9pPr>
          </a:lstStyle>
          <a:p/>
        </p:txBody>
      </p:sp>
      <p:sp>
        <p:nvSpPr>
          <p:cNvPr id="44" name="Shape 44"/>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45" name="Shape 45"/>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46" name="Shape 46"/>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47" name="Shape 47"/>
        <p:cNvGrpSpPr/>
        <p:nvPr/>
      </p:nvGrpSpPr>
      <p:grpSpPr>
        <a:xfrm>
          <a:off x="0" y="0"/>
          <a:ext cx="0" cy="0"/>
          <a:chOff x="0" y="0"/>
          <a:chExt cx="0" cy="0"/>
        </a:xfrm>
      </p:grpSpPr>
      <p:sp>
        <p:nvSpPr>
          <p:cNvPr id="48" name="Shape 48"/>
          <p:cNvSpPr txBox="1"/>
          <p:nvPr>
            <p:ph type="title"/>
          </p:nvPr>
        </p:nvSpPr>
        <p:spPr>
          <a:xfrm>
            <a:off x="1751013" y="3308580"/>
            <a:ext cx="8686800" cy="1468800"/>
          </a:xfrm>
          <a:prstGeom prst="rect">
            <a:avLst/>
          </a:prstGeom>
          <a:noFill/>
          <a:ln>
            <a:noFill/>
          </a:ln>
        </p:spPr>
        <p:txBody>
          <a:bodyPr anchorCtr="0" anchor="b" bIns="91425" lIns="91425" rIns="91425" tIns="91425"/>
          <a:lstStyle>
            <a:lvl1pPr indent="0" lvl="0" marL="0" marR="0" rtl="0" algn="r">
              <a:spcBef>
                <a:spcPts val="0"/>
              </a:spcBef>
              <a:buClr>
                <a:schemeClr val="lt1"/>
              </a:buClr>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49" name="Shape 49"/>
          <p:cNvSpPr txBox="1"/>
          <p:nvPr>
            <p:ph idx="1" type="body"/>
          </p:nvPr>
        </p:nvSpPr>
        <p:spPr>
          <a:xfrm>
            <a:off x="1751010" y="4777380"/>
            <a:ext cx="8686800" cy="860399"/>
          </a:xfrm>
          <a:prstGeom prst="rect">
            <a:avLst/>
          </a:prstGeom>
          <a:noFill/>
          <a:ln>
            <a:noFill/>
          </a:ln>
        </p:spPr>
        <p:txBody>
          <a:bodyPr anchorCtr="0" anchor="t" bIns="91425" lIns="91425" rIns="91425" tIns="91425"/>
          <a:lstStyle>
            <a:lvl1pPr indent="0" lvl="0" marL="0" marR="0" rtl="0" algn="r">
              <a:spcBef>
                <a:spcPts val="400"/>
              </a:spcBef>
              <a:spcAft>
                <a:spcPts val="600"/>
              </a:spcAft>
              <a:buClr>
                <a:schemeClr val="lt1"/>
              </a:buClr>
              <a:buFont typeface="Arial"/>
              <a:buNone/>
              <a:defRPr b="0" i="0" sz="2000" u="none" cap="small" strike="noStrike">
                <a:solidFill>
                  <a:schemeClr val="lt1"/>
                </a:solidFill>
                <a:latin typeface="Century Gothic"/>
                <a:ea typeface="Century Gothic"/>
                <a:cs typeface="Century Gothic"/>
                <a:sym typeface="Century Gothic"/>
              </a:defRPr>
            </a:lvl1pPr>
            <a:lvl2pPr indent="0" lvl="1" marL="457200" marR="0" rtl="0" algn="l">
              <a:spcBef>
                <a:spcPts val="360"/>
              </a:spcBef>
              <a:spcAft>
                <a:spcPts val="600"/>
              </a:spcAft>
              <a:buClr>
                <a:schemeClr val="lt1"/>
              </a:buClr>
              <a:buFont typeface="Arial"/>
              <a:buNone/>
              <a:defRPr b="0" i="0" sz="1800" u="none" cap="small" strike="noStrike">
                <a:solidFill>
                  <a:schemeClr val="lt1"/>
                </a:solidFill>
                <a:latin typeface="Century Gothic"/>
                <a:ea typeface="Century Gothic"/>
                <a:cs typeface="Century Gothic"/>
                <a:sym typeface="Century Gothic"/>
              </a:defRPr>
            </a:lvl2pPr>
            <a:lvl3pPr indent="0" lvl="2" marL="914400" marR="0" rtl="0" algn="l">
              <a:spcBef>
                <a:spcPts val="320"/>
              </a:spcBef>
              <a:spcAft>
                <a:spcPts val="600"/>
              </a:spcAft>
              <a:buClr>
                <a:schemeClr val="lt1"/>
              </a:buClr>
              <a:buFont typeface="Arial"/>
              <a:buNone/>
              <a:defRPr b="0" i="0" sz="1600" u="none" cap="small" strike="noStrike">
                <a:solidFill>
                  <a:schemeClr val="lt1"/>
                </a:solidFill>
                <a:latin typeface="Century Gothic"/>
                <a:ea typeface="Century Gothic"/>
                <a:cs typeface="Century Gothic"/>
                <a:sym typeface="Century Gothic"/>
              </a:defRPr>
            </a:lvl3pPr>
            <a:lvl4pPr indent="0" lvl="3" marL="13716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4pPr>
            <a:lvl5pPr indent="0" lvl="4" marL="18288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5pPr>
            <a:lvl6pPr indent="0" lvl="5" marL="22860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6pPr>
            <a:lvl7pPr indent="0" lvl="6" marL="27432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7pPr>
            <a:lvl8pPr indent="0" lvl="7" marL="32004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8pPr>
            <a:lvl9pPr indent="0" lvl="8" marL="3657600" marR="0" rtl="0" algn="l">
              <a:spcBef>
                <a:spcPts val="280"/>
              </a:spcBef>
              <a:spcAft>
                <a:spcPts val="600"/>
              </a:spcAft>
              <a:buClr>
                <a:schemeClr val="lt1"/>
              </a:buClr>
              <a:buFont typeface="Arial"/>
              <a:buNone/>
              <a:defRPr b="0" i="0" sz="1400" u="none" cap="small" strike="noStrike">
                <a:solidFill>
                  <a:schemeClr val="lt1"/>
                </a:solidFill>
                <a:latin typeface="Century Gothic"/>
                <a:ea typeface="Century Gothic"/>
                <a:cs typeface="Century Gothic"/>
                <a:sym typeface="Century Gothic"/>
              </a:defRPr>
            </a:lvl9pPr>
          </a:lstStyle>
          <a:p/>
        </p:txBody>
      </p:sp>
      <p:sp>
        <p:nvSpPr>
          <p:cNvPr id="50" name="Shape 50"/>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51" name="Shape 51"/>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52" name="Shape 52"/>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53" name="Shape 53"/>
        <p:cNvGrpSpPr/>
        <p:nvPr/>
      </p:nvGrpSpPr>
      <p:grpSpPr>
        <a:xfrm>
          <a:off x="0" y="0"/>
          <a:ext cx="0" cy="0"/>
          <a:chOff x="0" y="0"/>
          <a:chExt cx="0" cy="0"/>
        </a:xfrm>
      </p:grpSpPr>
      <p:sp>
        <p:nvSpPr>
          <p:cNvPr id="54" name="Shape 54"/>
          <p:cNvSpPr txBox="1"/>
          <p:nvPr>
            <p:ph type="title"/>
          </p:nvPr>
        </p:nvSpPr>
        <p:spPr>
          <a:xfrm>
            <a:off x="1141412" y="609600"/>
            <a:ext cx="9905997" cy="19049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55" name="Shape 55"/>
          <p:cNvSpPr txBox="1"/>
          <p:nvPr>
            <p:ph idx="1" type="body"/>
          </p:nvPr>
        </p:nvSpPr>
        <p:spPr>
          <a:xfrm>
            <a:off x="1429279" y="2658533"/>
            <a:ext cx="4588930" cy="576262"/>
          </a:xfrm>
          <a:prstGeom prst="rect">
            <a:avLst/>
          </a:prstGeom>
          <a:noFill/>
          <a:ln>
            <a:noFill/>
          </a:ln>
        </p:spPr>
        <p:txBody>
          <a:bodyPr anchorCtr="0" anchor="b" bIns="91425" lIns="91425" rIns="91425" tIns="91425"/>
          <a:lstStyle>
            <a:lvl1pPr indent="0" lvl="0" marL="0" marR="0" rtl="0" algn="l">
              <a:spcBef>
                <a:spcPts val="560"/>
              </a:spcBef>
              <a:spcAft>
                <a:spcPts val="600"/>
              </a:spcAft>
              <a:buClr>
                <a:schemeClr val="lt1"/>
              </a:buClr>
              <a:buFont typeface="Arial"/>
              <a:buNone/>
              <a:defRPr b="0" i="0" sz="2800" u="none" cap="small" strike="noStrike">
                <a:solidFill>
                  <a:schemeClr val="lt1"/>
                </a:solidFill>
                <a:latin typeface="Century Gothic"/>
                <a:ea typeface="Century Gothic"/>
                <a:cs typeface="Century Gothic"/>
                <a:sym typeface="Century Gothic"/>
              </a:defRPr>
            </a:lvl1pPr>
            <a:lvl2pPr indent="0" lvl="1" marL="457200" marR="0" rtl="0" algn="l">
              <a:spcBef>
                <a:spcPts val="400"/>
              </a:spcBef>
              <a:spcAft>
                <a:spcPts val="600"/>
              </a:spcAft>
              <a:buClr>
                <a:schemeClr val="lt1"/>
              </a:buClr>
              <a:buFont typeface="Arial"/>
              <a:buNone/>
              <a:defRPr b="1" i="0" sz="2000" u="none" cap="small" strike="noStrike">
                <a:solidFill>
                  <a:schemeClr val="lt1"/>
                </a:solidFill>
                <a:latin typeface="Century Gothic"/>
                <a:ea typeface="Century Gothic"/>
                <a:cs typeface="Century Gothic"/>
                <a:sym typeface="Century Gothic"/>
              </a:defRPr>
            </a:lvl2pPr>
            <a:lvl3pPr indent="0" lvl="2" marL="914400" marR="0" rtl="0" algn="l">
              <a:spcBef>
                <a:spcPts val="360"/>
              </a:spcBef>
              <a:spcAft>
                <a:spcPts val="600"/>
              </a:spcAft>
              <a:buClr>
                <a:schemeClr val="lt1"/>
              </a:buClr>
              <a:buFont typeface="Arial"/>
              <a:buNone/>
              <a:defRPr b="1" i="0" sz="1800" u="none" cap="small" strike="noStrike">
                <a:solidFill>
                  <a:schemeClr val="lt1"/>
                </a:solidFill>
                <a:latin typeface="Century Gothic"/>
                <a:ea typeface="Century Gothic"/>
                <a:cs typeface="Century Gothic"/>
                <a:sym typeface="Century Gothic"/>
              </a:defRPr>
            </a:lvl3pPr>
            <a:lvl4pPr indent="0" lvl="3" marL="13716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4pPr>
            <a:lvl5pPr indent="0" lvl="4" marL="18288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5pPr>
            <a:lvl6pPr indent="0" lvl="5" marL="22860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6pPr>
            <a:lvl7pPr indent="0" lvl="6" marL="27432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7pPr>
            <a:lvl8pPr indent="0" lvl="7" marL="32004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8pPr>
            <a:lvl9pPr indent="0" lvl="8" marL="36576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9pPr>
          </a:lstStyle>
          <a:p/>
        </p:txBody>
      </p:sp>
      <p:sp>
        <p:nvSpPr>
          <p:cNvPr id="56" name="Shape 56"/>
          <p:cNvSpPr txBox="1"/>
          <p:nvPr>
            <p:ph idx="2" type="body"/>
          </p:nvPr>
        </p:nvSpPr>
        <p:spPr>
          <a:xfrm>
            <a:off x="1141412" y="3243261"/>
            <a:ext cx="4876799" cy="2547936"/>
          </a:xfrm>
          <a:prstGeom prst="rect">
            <a:avLst/>
          </a:prstGeom>
          <a:noFill/>
          <a:ln>
            <a:noFill/>
          </a:ln>
        </p:spPr>
        <p:txBody>
          <a:bodyPr anchorCtr="0" anchor="t" bIns="91425" lIns="91425" rIns="91425" tIns="91425"/>
          <a:lstStyle>
            <a:lvl1pPr indent="-171450" lvl="0" marL="2857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1pPr>
            <a:lvl2pPr indent="-184150" lvl="1" marL="7429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2pPr>
            <a:lvl3pPr indent="-196850" lvl="2" marL="12001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3pPr>
            <a:lvl4pPr indent="-95250" lvl="3" marL="154305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4pPr>
            <a:lvl5pPr indent="-95250" lvl="4" marL="200025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57" name="Shape 57"/>
          <p:cNvSpPr txBox="1"/>
          <p:nvPr>
            <p:ph idx="3" type="body"/>
          </p:nvPr>
        </p:nvSpPr>
        <p:spPr>
          <a:xfrm>
            <a:off x="6443132" y="2667000"/>
            <a:ext cx="4604279" cy="576262"/>
          </a:xfrm>
          <a:prstGeom prst="rect">
            <a:avLst/>
          </a:prstGeom>
          <a:noFill/>
          <a:ln>
            <a:noFill/>
          </a:ln>
        </p:spPr>
        <p:txBody>
          <a:bodyPr anchorCtr="0" anchor="b" bIns="91425" lIns="91425" rIns="91425" tIns="91425"/>
          <a:lstStyle>
            <a:lvl1pPr indent="0" lvl="0" marL="0" marR="0" rtl="0" algn="l">
              <a:spcBef>
                <a:spcPts val="560"/>
              </a:spcBef>
              <a:spcAft>
                <a:spcPts val="600"/>
              </a:spcAft>
              <a:buClr>
                <a:schemeClr val="lt1"/>
              </a:buClr>
              <a:buFont typeface="Arial"/>
              <a:buNone/>
              <a:defRPr b="0" i="0" sz="2800" u="none" cap="small" strike="noStrike">
                <a:solidFill>
                  <a:schemeClr val="lt1"/>
                </a:solidFill>
                <a:latin typeface="Century Gothic"/>
                <a:ea typeface="Century Gothic"/>
                <a:cs typeface="Century Gothic"/>
                <a:sym typeface="Century Gothic"/>
              </a:defRPr>
            </a:lvl1pPr>
            <a:lvl2pPr indent="0" lvl="1" marL="457200" marR="0" rtl="0" algn="l">
              <a:spcBef>
                <a:spcPts val="400"/>
              </a:spcBef>
              <a:spcAft>
                <a:spcPts val="600"/>
              </a:spcAft>
              <a:buClr>
                <a:schemeClr val="lt1"/>
              </a:buClr>
              <a:buFont typeface="Arial"/>
              <a:buNone/>
              <a:defRPr b="1" i="0" sz="2000" u="none" cap="small" strike="noStrike">
                <a:solidFill>
                  <a:schemeClr val="lt1"/>
                </a:solidFill>
                <a:latin typeface="Century Gothic"/>
                <a:ea typeface="Century Gothic"/>
                <a:cs typeface="Century Gothic"/>
                <a:sym typeface="Century Gothic"/>
              </a:defRPr>
            </a:lvl2pPr>
            <a:lvl3pPr indent="0" lvl="2" marL="914400" marR="0" rtl="0" algn="l">
              <a:spcBef>
                <a:spcPts val="360"/>
              </a:spcBef>
              <a:spcAft>
                <a:spcPts val="600"/>
              </a:spcAft>
              <a:buClr>
                <a:schemeClr val="lt1"/>
              </a:buClr>
              <a:buFont typeface="Arial"/>
              <a:buNone/>
              <a:defRPr b="1" i="0" sz="1800" u="none" cap="small" strike="noStrike">
                <a:solidFill>
                  <a:schemeClr val="lt1"/>
                </a:solidFill>
                <a:latin typeface="Century Gothic"/>
                <a:ea typeface="Century Gothic"/>
                <a:cs typeface="Century Gothic"/>
                <a:sym typeface="Century Gothic"/>
              </a:defRPr>
            </a:lvl3pPr>
            <a:lvl4pPr indent="0" lvl="3" marL="13716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4pPr>
            <a:lvl5pPr indent="0" lvl="4" marL="18288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5pPr>
            <a:lvl6pPr indent="0" lvl="5" marL="22860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6pPr>
            <a:lvl7pPr indent="0" lvl="6" marL="27432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7pPr>
            <a:lvl8pPr indent="0" lvl="7" marL="32004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8pPr>
            <a:lvl9pPr indent="0" lvl="8" marL="3657600" marR="0" rtl="0" algn="l">
              <a:spcBef>
                <a:spcPts val="320"/>
              </a:spcBef>
              <a:spcAft>
                <a:spcPts val="600"/>
              </a:spcAft>
              <a:buClr>
                <a:schemeClr val="lt1"/>
              </a:buClr>
              <a:buFont typeface="Arial"/>
              <a:buNone/>
              <a:defRPr b="1" i="0" sz="1600" u="none" cap="small" strike="noStrike">
                <a:solidFill>
                  <a:schemeClr val="lt1"/>
                </a:solidFill>
                <a:latin typeface="Century Gothic"/>
                <a:ea typeface="Century Gothic"/>
                <a:cs typeface="Century Gothic"/>
                <a:sym typeface="Century Gothic"/>
              </a:defRPr>
            </a:lvl9pPr>
          </a:lstStyle>
          <a:p/>
        </p:txBody>
      </p:sp>
      <p:sp>
        <p:nvSpPr>
          <p:cNvPr id="58" name="Shape 58"/>
          <p:cNvSpPr txBox="1"/>
          <p:nvPr>
            <p:ph idx="4" type="body"/>
          </p:nvPr>
        </p:nvSpPr>
        <p:spPr>
          <a:xfrm>
            <a:off x="6170612" y="3243261"/>
            <a:ext cx="4876801" cy="2547936"/>
          </a:xfrm>
          <a:prstGeom prst="rect">
            <a:avLst/>
          </a:prstGeom>
          <a:noFill/>
          <a:ln>
            <a:noFill/>
          </a:ln>
        </p:spPr>
        <p:txBody>
          <a:bodyPr anchorCtr="0" anchor="t" bIns="91425" lIns="91425" rIns="91425" tIns="91425"/>
          <a:lstStyle>
            <a:lvl1pPr indent="-171450" lvl="0" marL="2857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1pPr>
            <a:lvl2pPr indent="-184150" lvl="1" marL="7429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2pPr>
            <a:lvl3pPr indent="-196850" lvl="2" marL="12001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3pPr>
            <a:lvl4pPr indent="-95250" lvl="3" marL="154305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4pPr>
            <a:lvl5pPr indent="-95250" lvl="4" marL="200025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59" name="Shape 59"/>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60" name="Shape 60"/>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61" name="Shape 61"/>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2" name="Shape 62"/>
        <p:cNvGrpSpPr/>
        <p:nvPr/>
      </p:nvGrpSpPr>
      <p:grpSpPr>
        <a:xfrm>
          <a:off x="0" y="0"/>
          <a:ext cx="0" cy="0"/>
          <a:chOff x="0" y="0"/>
          <a:chExt cx="0" cy="0"/>
        </a:xfrm>
      </p:grpSpPr>
      <p:sp>
        <p:nvSpPr>
          <p:cNvPr id="63" name="Shape 63"/>
          <p:cNvSpPr txBox="1"/>
          <p:nvPr>
            <p:ph type="title"/>
          </p:nvPr>
        </p:nvSpPr>
        <p:spPr>
          <a:xfrm>
            <a:off x="1141412" y="609600"/>
            <a:ext cx="9905997" cy="19049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64" name="Shape 64"/>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65" name="Shape 65"/>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66" name="Shape 66"/>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7" name="Shape 67"/>
        <p:cNvGrpSpPr/>
        <p:nvPr/>
      </p:nvGrpSpPr>
      <p:grpSpPr>
        <a:xfrm>
          <a:off x="0" y="0"/>
          <a:ext cx="0" cy="0"/>
          <a:chOff x="0" y="0"/>
          <a:chExt cx="0" cy="0"/>
        </a:xfrm>
      </p:grpSpPr>
      <p:sp>
        <p:nvSpPr>
          <p:cNvPr id="68" name="Shape 68"/>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69" name="Shape 69"/>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70" name="Shape 70"/>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Shape 10"/>
          <p:cNvSpPr txBox="1"/>
          <p:nvPr>
            <p:ph type="title"/>
          </p:nvPr>
        </p:nvSpPr>
        <p:spPr>
          <a:xfrm>
            <a:off x="1141412" y="609600"/>
            <a:ext cx="9905997" cy="19049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1" name="Shape 11"/>
          <p:cNvSpPr txBox="1"/>
          <p:nvPr>
            <p:ph idx="1" type="body"/>
          </p:nvPr>
        </p:nvSpPr>
        <p:spPr>
          <a:xfrm>
            <a:off x="1141412" y="2666999"/>
            <a:ext cx="9905997" cy="3124200"/>
          </a:xfrm>
          <a:prstGeom prst="rect">
            <a:avLst/>
          </a:prstGeom>
          <a:noFill/>
          <a:ln>
            <a:noFill/>
          </a:ln>
        </p:spPr>
        <p:txBody>
          <a:bodyPr anchorCtr="0" anchor="ctr" bIns="91425" lIns="91425" rIns="91425"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entury Gothic"/>
                <a:ea typeface="Century Gothic"/>
                <a:cs typeface="Century Gothic"/>
                <a:sym typeface="Century Gothic"/>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entury Gothic"/>
                <a:ea typeface="Century Gothic"/>
                <a:cs typeface="Century Gothic"/>
                <a:sym typeface="Century Gothic"/>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entury Gothic"/>
                <a:ea typeface="Century Gothic"/>
                <a:cs typeface="Century Gothic"/>
                <a:sym typeface="Century Gothic"/>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entury Gothic"/>
                <a:ea typeface="Century Gothic"/>
                <a:cs typeface="Century Gothic"/>
                <a:sym typeface="Century Gothic"/>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2" name="Shape 12"/>
          <p:cNvSpPr txBox="1"/>
          <p:nvPr>
            <p:ph idx="10" type="dt"/>
          </p:nvPr>
        </p:nvSpPr>
        <p:spPr>
          <a:xfrm>
            <a:off x="8837611" y="5883275"/>
            <a:ext cx="1600199" cy="365125"/>
          </a:xfrm>
          <a:prstGeom prst="rect">
            <a:avLst/>
          </a:prstGeom>
          <a:noFill/>
          <a:ln>
            <a:noFill/>
          </a:ln>
        </p:spPr>
        <p:txBody>
          <a:bodyPr anchorCtr="0" anchor="ctr" bIns="91425" lIns="91425" rIns="91425" tIns="91425"/>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3" name="Shape 13"/>
          <p:cNvSpPr txBox="1"/>
          <p:nvPr>
            <p:ph idx="11" type="ftr"/>
          </p:nvPr>
        </p:nvSpPr>
        <p:spPr>
          <a:xfrm>
            <a:off x="1141412" y="5883275"/>
            <a:ext cx="7543800" cy="365125"/>
          </a:xfrm>
          <a:prstGeom prst="rect">
            <a:avLst/>
          </a:prstGeom>
          <a:noFill/>
          <a:ln>
            <a:noFill/>
          </a:ln>
        </p:spPr>
        <p:txBody>
          <a:bodyPr anchorCtr="0" anchor="ctr" bIns="91425" lIns="91425" rIns="91425" tIns="91425"/>
          <a:lstStyle>
            <a:lvl1pPr indent="0" lvl="0" marL="0" marR="0" rtl="0" algn="l">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Shape 14"/>
          <p:cNvSpPr txBox="1"/>
          <p:nvPr>
            <p:ph idx="12" type="sldNum"/>
          </p:nvPr>
        </p:nvSpPr>
        <p:spPr>
          <a:xfrm>
            <a:off x="10514011" y="5883275"/>
            <a:ext cx="5511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www.infineon.com/dgdl/irfs7734-7ppbf.pdf?fileId=5546d462533600a40153563ac71b21e6"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youtube.com/v/tu9RbJ-jruI" TargetMode="External"/><Relationship Id="rId4" Type="http://schemas.openxmlformats.org/officeDocument/2006/relationships/image" Target="../media/image0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jpg"/><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youtube.com/v/FMYowPne6Ls" TargetMode="Externa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5.jpg"/><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rive.google.com/open?id=0BzepW3rYtsTXeFl4dFlBZktFTHc" TargetMode="External"/><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ctrTitle"/>
          </p:nvPr>
        </p:nvSpPr>
        <p:spPr>
          <a:xfrm>
            <a:off x="1751011" y="609600"/>
            <a:ext cx="8676222" cy="3200399"/>
          </a:xfrm>
          <a:prstGeom prst="rect">
            <a:avLst/>
          </a:prstGeom>
          <a:noFill/>
          <a:ln>
            <a:noFill/>
          </a:ln>
        </p:spPr>
        <p:txBody>
          <a:bodyPr anchorCtr="0" anchor="b" bIns="45700" lIns="91425" rIns="91425" tIns="45700">
            <a:noAutofit/>
          </a:bodyPr>
          <a:lstStyle/>
          <a:p>
            <a:pPr indent="0" lvl="0" marL="0" marR="0" rtl="0" algn="ctr">
              <a:spcBef>
                <a:spcPts val="0"/>
              </a:spcBef>
              <a:buClr>
                <a:schemeClr val="lt1"/>
              </a:buClr>
              <a:buSzPct val="25000"/>
              <a:buFont typeface="Century Gothic"/>
              <a:buNone/>
            </a:pPr>
            <a:r>
              <a:rPr b="0" i="0" lang="en-US" sz="4800" u="none" cap="none" strike="noStrike">
                <a:solidFill>
                  <a:schemeClr val="lt1"/>
                </a:solidFill>
                <a:latin typeface="Century Gothic"/>
                <a:ea typeface="Century Gothic"/>
                <a:cs typeface="Century Gothic"/>
                <a:sym typeface="Century Gothic"/>
              </a:rPr>
              <a:t>BLDC MOTOR DRIVEN ELECTRIC SCOOTER</a:t>
            </a:r>
          </a:p>
        </p:txBody>
      </p:sp>
      <p:sp>
        <p:nvSpPr>
          <p:cNvPr id="133" name="Shape 133"/>
          <p:cNvSpPr txBox="1"/>
          <p:nvPr>
            <p:ph idx="1" type="subTitle"/>
          </p:nvPr>
        </p:nvSpPr>
        <p:spPr>
          <a:xfrm>
            <a:off x="1751011" y="3886200"/>
            <a:ext cx="8676222" cy="19049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Arial"/>
              <a:buNone/>
            </a:pPr>
            <a:r>
              <a:rPr b="0" i="0" lang="en-US" sz="2100" u="none" cap="small" strike="noStrike">
                <a:solidFill>
                  <a:schemeClr val="lt1"/>
                </a:solidFill>
                <a:latin typeface="Century Gothic"/>
                <a:ea typeface="Century Gothic"/>
                <a:cs typeface="Century Gothic"/>
                <a:sym typeface="Century Gothic"/>
              </a:rPr>
              <a:t>Team 12: Forrest Kaminski, Thuan Pham, Justin Morgan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1141412" y="609600"/>
            <a:ext cx="9905997"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ALGORITHMS: BLDC </a:t>
            </a:r>
            <a:r>
              <a:rPr b="0" i="0" lang="en-US" sz="3200" u="none" cap="none" strike="noStrike">
                <a:solidFill>
                  <a:schemeClr val="lt1"/>
                </a:solidFill>
                <a:latin typeface="Century Gothic"/>
                <a:ea typeface="Century Gothic"/>
                <a:cs typeface="Century Gothic"/>
                <a:sym typeface="Century Gothic"/>
              </a:rPr>
              <a:t>CONTROL </a:t>
            </a:r>
          </a:p>
        </p:txBody>
      </p:sp>
      <p:pic>
        <p:nvPicPr>
          <p:cNvPr descr="https://lh4.googleusercontent.com/Sz5lI5Vn_E6wcZwzjKUQq14HkFj34RmTN3fmvg5J3RJUk7KWtKD_DCls2vG0yHnvZxQie1plTxWIndOSOLnsBDP7o3PHCiF8lsGJaAvuPIymVILKvIy5erx6ekKNkDx4dtUHaOdm" id="196" name="Shape 196"/>
          <p:cNvPicPr preferRelativeResize="0"/>
          <p:nvPr>
            <p:ph idx="1" type="body"/>
          </p:nvPr>
        </p:nvPicPr>
        <p:blipFill rotWithShape="1">
          <a:blip r:embed="rId3">
            <a:alphaModFix/>
          </a:blip>
          <a:srcRect b="0" l="0" r="0" t="0"/>
          <a:stretch/>
        </p:blipFill>
        <p:spPr>
          <a:xfrm>
            <a:off x="6424200" y="1874549"/>
            <a:ext cx="5475599" cy="4210500"/>
          </a:xfrm>
          <a:prstGeom prst="rect">
            <a:avLst/>
          </a:prstGeom>
          <a:noFill/>
          <a:ln>
            <a:noFill/>
          </a:ln>
        </p:spPr>
      </p:pic>
      <p:sp>
        <p:nvSpPr>
          <p:cNvPr id="197" name="Shape 197"/>
          <p:cNvSpPr txBox="1"/>
          <p:nvPr>
            <p:ph idx="1" type="body"/>
          </p:nvPr>
        </p:nvSpPr>
        <p:spPr>
          <a:xfrm>
            <a:off x="948594" y="2209000"/>
            <a:ext cx="5475600" cy="31242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t>For non regenerative braking, forward only motor control, there are only 6 states, and they only go in a single direction.</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1141412" y="609600"/>
            <a:ext cx="9906000" cy="19050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ALGORITHMS: </a:t>
            </a:r>
            <a:r>
              <a:rPr lang="en-US"/>
              <a:t>Coil / Magnet Interaction</a:t>
            </a:r>
          </a:p>
        </p:txBody>
      </p:sp>
      <p:sp>
        <p:nvSpPr>
          <p:cNvPr id="203" name="Shape 203"/>
          <p:cNvSpPr txBox="1"/>
          <p:nvPr>
            <p:ph idx="1" type="body"/>
          </p:nvPr>
        </p:nvSpPr>
        <p:spPr>
          <a:xfrm>
            <a:off x="948594" y="2209000"/>
            <a:ext cx="5475600" cy="31242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None/>
            </a:pPr>
            <a:r>
              <a:rPr lang="en-US"/>
              <a:t>The states map to physical coils pushing or pulling magnets</a:t>
            </a:r>
          </a:p>
        </p:txBody>
      </p:sp>
      <p:pic>
        <p:nvPicPr>
          <p:cNvPr id="204" name="Shape 204"/>
          <p:cNvPicPr preferRelativeResize="0"/>
          <p:nvPr/>
        </p:nvPicPr>
        <p:blipFill>
          <a:blip r:embed="rId3">
            <a:alphaModFix/>
          </a:blip>
          <a:stretch>
            <a:fillRect/>
          </a:stretch>
        </p:blipFill>
        <p:spPr>
          <a:xfrm>
            <a:off x="6576602" y="2667000"/>
            <a:ext cx="4133550" cy="3320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1141412" y="609600"/>
            <a:ext cx="9905997"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HARDWARE DESIGN: Power Mosfets</a:t>
            </a:r>
          </a:p>
          <a:p>
            <a:pPr indent="0" lvl="0" marL="0" marR="0" rtl="0" algn="l">
              <a:spcBef>
                <a:spcPts val="0"/>
              </a:spcBef>
              <a:buClr>
                <a:schemeClr val="lt1"/>
              </a:buClr>
              <a:buSzPct val="25000"/>
              <a:buFont typeface="Century Gothic"/>
              <a:buNone/>
            </a:pPr>
            <a:r>
              <a:t/>
            </a:r>
            <a:endParaRPr/>
          </a:p>
          <a:p>
            <a:pPr indent="457200" lvl="0" marL="0" marR="0" rtl="0" algn="l">
              <a:spcBef>
                <a:spcPts val="0"/>
              </a:spcBef>
              <a:buClr>
                <a:schemeClr val="lt1"/>
              </a:buClr>
              <a:buSzPct val="25000"/>
              <a:buFont typeface="Century Gothic"/>
              <a:buNone/>
            </a:pPr>
            <a:r>
              <a:rPr lang="en-US"/>
              <a:t>IRFS7734</a:t>
            </a:r>
          </a:p>
        </p:txBody>
      </p:sp>
      <p:sp>
        <p:nvSpPr>
          <p:cNvPr id="210" name="Shape 210"/>
          <p:cNvSpPr txBox="1"/>
          <p:nvPr>
            <p:ph idx="1" type="body"/>
          </p:nvPr>
        </p:nvSpPr>
        <p:spPr>
          <a:xfrm>
            <a:off x="1141418" y="2667000"/>
            <a:ext cx="4576200" cy="31242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None/>
            </a:pPr>
            <a:r>
              <a:rPr lang="en-US"/>
              <a:t>IRFS7734 Power Hexfet:</a:t>
            </a:r>
          </a:p>
          <a:p>
            <a:pPr indent="0" lvl="0" marL="0" marR="0" rtl="0" algn="l">
              <a:spcBef>
                <a:spcPts val="0"/>
              </a:spcBef>
              <a:spcAft>
                <a:spcPts val="0"/>
              </a:spcAft>
              <a:buNone/>
            </a:pPr>
            <a:r>
              <a:t/>
            </a:r>
            <a:endParaRPr/>
          </a:p>
          <a:p>
            <a:pPr indent="-228600" lvl="0" marL="457200" marR="0" rtl="0" algn="l">
              <a:spcBef>
                <a:spcPts val="0"/>
              </a:spcBef>
              <a:spcAft>
                <a:spcPts val="0"/>
              </a:spcAft>
            </a:pPr>
            <a:r>
              <a:rPr lang="en-US"/>
              <a:t>75V V</a:t>
            </a:r>
            <a:r>
              <a:rPr baseline="-25000" lang="en-US"/>
              <a:t>DSS</a:t>
            </a:r>
            <a:r>
              <a:rPr lang="en-US"/>
              <a:t> </a:t>
            </a:r>
          </a:p>
          <a:p>
            <a:pPr indent="-228600" lvl="0" marL="457200" marR="0" rtl="0" algn="l">
              <a:spcBef>
                <a:spcPts val="0"/>
              </a:spcBef>
              <a:spcAft>
                <a:spcPts val="0"/>
              </a:spcAft>
            </a:pPr>
            <a:r>
              <a:rPr lang="en-US"/>
              <a:t>197A Continuous Drain Current</a:t>
            </a:r>
          </a:p>
          <a:p>
            <a:pPr indent="-228600" lvl="0" marL="457200" marR="0" rtl="0" algn="l">
              <a:spcBef>
                <a:spcPts val="0"/>
              </a:spcBef>
              <a:spcAft>
                <a:spcPts val="0"/>
              </a:spcAft>
            </a:pPr>
            <a:r>
              <a:rPr lang="en-US"/>
              <a:t>600A Pulsed Drain Current</a:t>
            </a:r>
          </a:p>
          <a:p>
            <a:pPr indent="-228600" lvl="0" marL="457200" marR="0" rtl="0" algn="l">
              <a:spcBef>
                <a:spcPts val="0"/>
              </a:spcBef>
              <a:spcAft>
                <a:spcPts val="0"/>
              </a:spcAft>
            </a:pPr>
            <a:r>
              <a:rPr lang="en-US"/>
              <a:t>10 - 20V Gate voltage</a:t>
            </a:r>
          </a:p>
          <a:p>
            <a:pPr indent="-228600" lvl="0" marL="457200" marR="0" rtl="0" algn="l">
              <a:spcBef>
                <a:spcPts val="0"/>
              </a:spcBef>
              <a:spcAft>
                <a:spcPts val="0"/>
              </a:spcAft>
            </a:pPr>
            <a:r>
              <a:rPr lang="en-US"/>
              <a:t>294W Package Power Dissipation</a:t>
            </a:r>
          </a:p>
          <a:p>
            <a:pPr indent="0" lvl="0" marL="0" marR="0" rtl="0" algn="l">
              <a:spcBef>
                <a:spcPts val="0"/>
              </a:spcBef>
              <a:spcAft>
                <a:spcPts val="0"/>
              </a:spcAft>
              <a:buNone/>
            </a:pPr>
            <a:r>
              <a:t/>
            </a:r>
            <a:endParaRPr/>
          </a:p>
          <a:p>
            <a:pPr indent="457200" lvl="0" marL="0" marR="0" rtl="0" algn="l">
              <a:spcBef>
                <a:spcPts val="0"/>
              </a:spcBef>
              <a:spcAft>
                <a:spcPts val="0"/>
              </a:spcAft>
              <a:buNone/>
            </a:pPr>
            <a:r>
              <a:rPr lang="en-US" u="sng">
                <a:solidFill>
                  <a:schemeClr val="hlink"/>
                </a:solidFill>
                <a:hlinkClick r:id="rId3"/>
              </a:rPr>
              <a:t>Datasheet link</a:t>
            </a:r>
          </a:p>
          <a:p>
            <a:pPr indent="0" lvl="0" marL="0" marR="0" rtl="0" algn="l">
              <a:spcBef>
                <a:spcPts val="0"/>
              </a:spcBef>
              <a:spcAft>
                <a:spcPts val="0"/>
              </a:spcAft>
              <a:buNone/>
            </a:pPr>
            <a:r>
              <a:t/>
            </a:r>
            <a:endParaRPr/>
          </a:p>
        </p:txBody>
      </p:sp>
      <p:pic>
        <p:nvPicPr>
          <p:cNvPr id="211" name="Shape 211"/>
          <p:cNvPicPr preferRelativeResize="0"/>
          <p:nvPr/>
        </p:nvPicPr>
        <p:blipFill>
          <a:blip r:embed="rId4">
            <a:alphaModFix/>
          </a:blip>
          <a:stretch>
            <a:fillRect/>
          </a:stretch>
        </p:blipFill>
        <p:spPr>
          <a:xfrm>
            <a:off x="8706255" y="3777500"/>
            <a:ext cx="2024062" cy="1904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1141412" y="609600"/>
            <a:ext cx="9906000" cy="19050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HARDWARE DESIGN: Gate D</a:t>
            </a:r>
            <a:r>
              <a:rPr lang="en-US"/>
              <a:t>river</a:t>
            </a:r>
          </a:p>
        </p:txBody>
      </p:sp>
      <p:sp>
        <p:nvSpPr>
          <p:cNvPr id="217" name="Shape 217"/>
          <p:cNvSpPr txBox="1"/>
          <p:nvPr>
            <p:ph idx="1" type="body"/>
          </p:nvPr>
        </p:nvSpPr>
        <p:spPr>
          <a:xfrm>
            <a:off x="1141417" y="2667000"/>
            <a:ext cx="4125900" cy="31242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None/>
            </a:pPr>
            <a:r>
              <a:rPr lang="en-US"/>
              <a:t>Gate Driver Circuit:</a:t>
            </a: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228600" lvl="0" marL="457200" marR="0" rtl="0" algn="l">
              <a:spcBef>
                <a:spcPts val="0"/>
              </a:spcBef>
              <a:spcAft>
                <a:spcPts val="0"/>
              </a:spcAft>
            </a:pPr>
            <a:r>
              <a:rPr lang="en-US"/>
              <a:t>2n7000 double inverter circuit</a:t>
            </a:r>
          </a:p>
          <a:p>
            <a:pPr indent="-228600" lvl="0" marL="457200" marR="0" rtl="0" algn="l">
              <a:spcBef>
                <a:spcPts val="0"/>
              </a:spcBef>
              <a:spcAft>
                <a:spcPts val="0"/>
              </a:spcAft>
            </a:pPr>
            <a:r>
              <a:rPr lang="en-US"/>
              <a:t>Mosfet gate charged through a 3.3k or 10k resistor</a:t>
            </a:r>
          </a:p>
          <a:p>
            <a:pPr indent="-228600" lvl="0" marL="457200" marR="0" rtl="0" algn="l">
              <a:spcBef>
                <a:spcPts val="0"/>
              </a:spcBef>
              <a:spcAft>
                <a:spcPts val="0"/>
              </a:spcAft>
            </a:pPr>
            <a:r>
              <a:rPr lang="en-US"/>
              <a:t>Features a gate disconnect switch to mechanically disconnect power mosfets from 15V driving voltage</a:t>
            </a: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p:txBody>
      </p:sp>
      <p:pic>
        <p:nvPicPr>
          <p:cNvPr id="218" name="Shape 218"/>
          <p:cNvPicPr preferRelativeResize="0"/>
          <p:nvPr/>
        </p:nvPicPr>
        <p:blipFill rotWithShape="1">
          <a:blip r:embed="rId3">
            <a:alphaModFix/>
          </a:blip>
          <a:srcRect b="0" l="-18590" r="18589" t="0"/>
          <a:stretch/>
        </p:blipFill>
        <p:spPr>
          <a:xfrm>
            <a:off x="5389700" y="1976449"/>
            <a:ext cx="5488325" cy="4536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1141412" y="609600"/>
            <a:ext cx="9906000" cy="19050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HARDWARE DESIGN: Processor Circuit</a:t>
            </a:r>
          </a:p>
        </p:txBody>
      </p:sp>
      <p:sp>
        <p:nvSpPr>
          <p:cNvPr id="224" name="Shape 224"/>
          <p:cNvSpPr txBox="1"/>
          <p:nvPr>
            <p:ph idx="1" type="body"/>
          </p:nvPr>
        </p:nvSpPr>
        <p:spPr>
          <a:xfrm>
            <a:off x="1141418" y="2667000"/>
            <a:ext cx="4470900" cy="31242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None/>
            </a:pPr>
            <a:r>
              <a:rPr lang="en-US"/>
              <a:t>Atmega328p Processor circuit:</a:t>
            </a:r>
          </a:p>
          <a:p>
            <a:pPr indent="0" lvl="0" marL="0" marR="0" rtl="0" algn="l">
              <a:spcBef>
                <a:spcPts val="0"/>
              </a:spcBef>
              <a:spcAft>
                <a:spcPts val="0"/>
              </a:spcAft>
              <a:buNone/>
            </a:pPr>
            <a:r>
              <a:t/>
            </a:r>
            <a:endParaRPr/>
          </a:p>
          <a:p>
            <a:pPr indent="-228600" lvl="0" marL="457200" marR="0" rtl="0" algn="l">
              <a:spcBef>
                <a:spcPts val="0"/>
              </a:spcBef>
              <a:spcAft>
                <a:spcPts val="0"/>
              </a:spcAft>
            </a:pPr>
            <a:r>
              <a:rPr lang="en-US"/>
              <a:t>TMP36 Temperature sensor</a:t>
            </a:r>
          </a:p>
          <a:p>
            <a:pPr indent="-228600" lvl="0" marL="457200" marR="0" rtl="0" algn="l">
              <a:spcBef>
                <a:spcPts val="0"/>
              </a:spcBef>
              <a:spcAft>
                <a:spcPts val="0"/>
              </a:spcAft>
            </a:pPr>
            <a:r>
              <a:rPr lang="en-US"/>
              <a:t>Filter Capacitors for power and analog reference</a:t>
            </a:r>
          </a:p>
          <a:p>
            <a:pPr indent="-228600" lvl="0" marL="457200" marR="0" rtl="0" algn="l">
              <a:spcBef>
                <a:spcPts val="0"/>
              </a:spcBef>
              <a:spcAft>
                <a:spcPts val="0"/>
              </a:spcAft>
            </a:pPr>
            <a:r>
              <a:rPr lang="en-US"/>
              <a:t>Reset Button</a:t>
            </a:r>
          </a:p>
          <a:p>
            <a:pPr indent="0" lvl="0" marL="0" marR="0" rtl="0" algn="l">
              <a:spcBef>
                <a:spcPts val="0"/>
              </a:spcBef>
              <a:spcAft>
                <a:spcPts val="0"/>
              </a:spcAft>
              <a:buNone/>
            </a:pPr>
            <a:r>
              <a:t/>
            </a:r>
            <a:endParaRPr/>
          </a:p>
        </p:txBody>
      </p:sp>
      <p:pic>
        <p:nvPicPr>
          <p:cNvPr id="225" name="Shape 225"/>
          <p:cNvPicPr preferRelativeResize="0"/>
          <p:nvPr/>
        </p:nvPicPr>
        <p:blipFill>
          <a:blip r:embed="rId3">
            <a:alphaModFix/>
          </a:blip>
          <a:stretch>
            <a:fillRect/>
          </a:stretch>
        </p:blipFill>
        <p:spPr>
          <a:xfrm>
            <a:off x="5689676" y="2021725"/>
            <a:ext cx="6052549" cy="4551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1141412" y="609600"/>
            <a:ext cx="9906000" cy="19050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lang="en-US"/>
              <a:t>Processor</a:t>
            </a:r>
            <a:r>
              <a:rPr b="0" i="0" lang="en-US" sz="3200" u="none" cap="none" strike="noStrike">
                <a:solidFill>
                  <a:schemeClr val="lt1"/>
                </a:solidFill>
                <a:latin typeface="Century Gothic"/>
                <a:ea typeface="Century Gothic"/>
                <a:cs typeface="Century Gothic"/>
                <a:sym typeface="Century Gothic"/>
              </a:rPr>
              <a:t>: At</a:t>
            </a:r>
            <a:r>
              <a:rPr lang="en-US"/>
              <a:t>mega 328p</a:t>
            </a:r>
          </a:p>
        </p:txBody>
      </p:sp>
      <p:sp>
        <p:nvSpPr>
          <p:cNvPr id="231" name="Shape 231"/>
          <p:cNvSpPr txBox="1"/>
          <p:nvPr>
            <p:ph idx="1" type="body"/>
          </p:nvPr>
        </p:nvSpPr>
        <p:spPr>
          <a:xfrm>
            <a:off x="1081137" y="2666999"/>
            <a:ext cx="9906000" cy="3124200"/>
          </a:xfrm>
          <a:prstGeom prst="rect">
            <a:avLst/>
          </a:prstGeom>
          <a:noFill/>
          <a:ln>
            <a:noFill/>
          </a:ln>
        </p:spPr>
        <p:txBody>
          <a:bodyPr anchorCtr="0" anchor="ctr" bIns="45700" lIns="91425" rIns="91425" tIns="45700">
            <a:noAutofit/>
          </a:bodyPr>
          <a:lstStyle/>
          <a:p>
            <a:pPr indent="-228600" lvl="0" marL="457200" marR="0" rtl="0" algn="l">
              <a:spcBef>
                <a:spcPts val="0"/>
              </a:spcBef>
              <a:spcAft>
                <a:spcPts val="0"/>
              </a:spcAft>
            </a:pPr>
            <a:r>
              <a:rPr lang="en-US"/>
              <a:t>3 Timers/Counters</a:t>
            </a:r>
          </a:p>
          <a:p>
            <a:pPr indent="-228600" lvl="0" marL="457200" marR="0" rtl="0" algn="l">
              <a:spcBef>
                <a:spcPts val="0"/>
              </a:spcBef>
              <a:spcAft>
                <a:spcPts val="0"/>
              </a:spcAft>
            </a:pPr>
            <a:r>
              <a:rPr lang="en-US"/>
              <a:t>8Mhz Internal RC Oscillator (Not very Accurate)</a:t>
            </a:r>
          </a:p>
          <a:p>
            <a:pPr indent="-228600" lvl="0" marL="457200" marR="0" rtl="0" algn="l">
              <a:spcBef>
                <a:spcPts val="0"/>
              </a:spcBef>
              <a:spcAft>
                <a:spcPts val="0"/>
              </a:spcAft>
            </a:pPr>
            <a:r>
              <a:rPr lang="en-US"/>
              <a:t>Supports up to 20 Mhz Clock w/ External Clock</a:t>
            </a:r>
          </a:p>
          <a:p>
            <a:pPr indent="-228600" lvl="0" marL="457200" marR="0" rtl="0" algn="l">
              <a:spcBef>
                <a:spcPts val="0"/>
              </a:spcBef>
              <a:spcAft>
                <a:spcPts val="0"/>
              </a:spcAft>
            </a:pPr>
            <a:r>
              <a:rPr lang="en-US"/>
              <a:t>6 PWM Channels</a:t>
            </a:r>
          </a:p>
          <a:p>
            <a:pPr indent="-228600" lvl="0" marL="457200" marR="0" rtl="0" algn="l">
              <a:spcBef>
                <a:spcPts val="0"/>
              </a:spcBef>
              <a:spcAft>
                <a:spcPts val="0"/>
              </a:spcAft>
            </a:pPr>
            <a:r>
              <a:rPr lang="en-US"/>
              <a:t>Several ADC Pins</a:t>
            </a:r>
          </a:p>
          <a:p>
            <a:pPr indent="-228600" lvl="0" marL="457200" marR="0" rtl="0" algn="l">
              <a:spcBef>
                <a:spcPts val="0"/>
              </a:spcBef>
              <a:spcAft>
                <a:spcPts val="0"/>
              </a:spcAft>
            </a:pPr>
            <a:r>
              <a:rPr lang="en-US"/>
              <a:t>Digital Pins</a:t>
            </a:r>
          </a:p>
          <a:p>
            <a:pPr indent="-228600" lvl="0" marL="457200" marR="0" rtl="0" algn="l">
              <a:spcBef>
                <a:spcPts val="0"/>
              </a:spcBef>
              <a:spcAft>
                <a:spcPts val="0"/>
              </a:spcAft>
            </a:pPr>
            <a:r>
              <a:rPr lang="en-US"/>
              <a:t>Built in pull-up resistors </a:t>
            </a:r>
          </a:p>
          <a:p>
            <a:pPr indent="-228600" lvl="0" marL="457200" marR="0" rtl="0" algn="l">
              <a:spcBef>
                <a:spcPts val="0"/>
              </a:spcBef>
              <a:spcAft>
                <a:spcPts val="0"/>
              </a:spcAft>
            </a:pPr>
            <a:r>
              <a:rPr lang="en-US"/>
              <a:t>Cheap and available </a:t>
            </a:r>
          </a:p>
          <a:p>
            <a:pPr lvl="0" marR="0" rtl="0" algn="l">
              <a:spcBef>
                <a:spcPts val="0"/>
              </a:spcBef>
              <a:spcAft>
                <a:spcPts val="0"/>
              </a:spcAft>
              <a:buClr>
                <a:schemeClr val="lt1"/>
              </a:buClr>
              <a:buSzPct val="100000"/>
              <a:buFont typeface="Arial"/>
              <a:buNone/>
            </a:pPr>
            <a:r>
              <a:t/>
            </a:r>
            <a:endParaRPr/>
          </a:p>
        </p:txBody>
      </p:sp>
      <p:pic>
        <p:nvPicPr>
          <p:cNvPr id="232" name="Shape 232"/>
          <p:cNvPicPr preferRelativeResize="0"/>
          <p:nvPr/>
        </p:nvPicPr>
        <p:blipFill>
          <a:blip r:embed="rId3">
            <a:alphaModFix/>
          </a:blip>
          <a:stretch>
            <a:fillRect/>
          </a:stretch>
        </p:blipFill>
        <p:spPr>
          <a:xfrm>
            <a:off x="7788575" y="1350699"/>
            <a:ext cx="3818200" cy="3970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1141412" y="609600"/>
            <a:ext cx="9906000" cy="19050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HARDWARE DESIGN: </a:t>
            </a:r>
            <a:r>
              <a:rPr lang="en-US"/>
              <a:t>Voltage Regulation and </a:t>
            </a:r>
          </a:p>
          <a:p>
            <a:pPr indent="457200" lvl="0" marL="3657600" marR="0" rtl="0" algn="l">
              <a:spcBef>
                <a:spcPts val="0"/>
              </a:spcBef>
              <a:buClr>
                <a:schemeClr val="lt1"/>
              </a:buClr>
              <a:buSzPct val="25000"/>
              <a:buFont typeface="Century Gothic"/>
              <a:buNone/>
            </a:pPr>
            <a:r>
              <a:rPr lang="en-US"/>
              <a:t>Filtering</a:t>
            </a:r>
          </a:p>
        </p:txBody>
      </p:sp>
      <p:sp>
        <p:nvSpPr>
          <p:cNvPr id="238" name="Shape 238"/>
          <p:cNvSpPr txBox="1"/>
          <p:nvPr>
            <p:ph idx="1" type="body"/>
          </p:nvPr>
        </p:nvSpPr>
        <p:spPr>
          <a:xfrm>
            <a:off x="1141419" y="2667000"/>
            <a:ext cx="5671500" cy="31242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None/>
            </a:pPr>
            <a:r>
              <a:rPr lang="en-US"/>
              <a:t>22 - 5V Step Down Circuit</a:t>
            </a:r>
          </a:p>
          <a:p>
            <a:pPr indent="0" lvl="0" marL="0" marR="0" rtl="0" algn="l">
              <a:spcBef>
                <a:spcPts val="0"/>
              </a:spcBef>
              <a:spcAft>
                <a:spcPts val="0"/>
              </a:spcAft>
              <a:buNone/>
            </a:pPr>
            <a:r>
              <a:t/>
            </a:r>
            <a:endParaRPr/>
          </a:p>
          <a:p>
            <a:pPr indent="-228600" lvl="0" marL="457200" marR="0" rtl="0" algn="l">
              <a:spcBef>
                <a:spcPts val="0"/>
              </a:spcBef>
              <a:spcAft>
                <a:spcPts val="0"/>
              </a:spcAft>
            </a:pPr>
            <a:r>
              <a:rPr lang="en-US"/>
              <a:t>Inputs 22.2V LiPo battery</a:t>
            </a:r>
          </a:p>
          <a:p>
            <a:pPr indent="-228600" lvl="0" marL="457200" marR="0" rtl="0" algn="l">
              <a:spcBef>
                <a:spcPts val="0"/>
              </a:spcBef>
              <a:spcAft>
                <a:spcPts val="0"/>
              </a:spcAft>
            </a:pPr>
            <a:r>
              <a:rPr lang="en-US"/>
              <a:t>First Voltage Regulator steps to 15V, used for Power mosfet gate driving</a:t>
            </a:r>
          </a:p>
          <a:p>
            <a:pPr indent="-228600" lvl="0" marL="457200" marR="0" rtl="0" algn="l">
              <a:spcBef>
                <a:spcPts val="0"/>
              </a:spcBef>
              <a:spcAft>
                <a:spcPts val="0"/>
              </a:spcAft>
            </a:pPr>
            <a:r>
              <a:rPr lang="en-US"/>
              <a:t>Second Regulator inputs 15V and outputs 5V to power processor and TMP36</a:t>
            </a:r>
          </a:p>
        </p:txBody>
      </p:sp>
      <p:pic>
        <p:nvPicPr>
          <p:cNvPr id="239" name="Shape 239"/>
          <p:cNvPicPr preferRelativeResize="0"/>
          <p:nvPr/>
        </p:nvPicPr>
        <p:blipFill>
          <a:blip r:embed="rId3">
            <a:alphaModFix/>
          </a:blip>
          <a:stretch>
            <a:fillRect/>
          </a:stretch>
        </p:blipFill>
        <p:spPr>
          <a:xfrm>
            <a:off x="7553987" y="2177000"/>
            <a:ext cx="4467225" cy="451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1141412" y="609600"/>
            <a:ext cx="9905997"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SOFTWARE DESIGN:</a:t>
            </a:r>
          </a:p>
        </p:txBody>
      </p:sp>
      <p:sp>
        <p:nvSpPr>
          <p:cNvPr id="245" name="Shape 245"/>
          <p:cNvSpPr txBox="1"/>
          <p:nvPr>
            <p:ph idx="1" type="body"/>
          </p:nvPr>
        </p:nvSpPr>
        <p:spPr>
          <a:xfrm>
            <a:off x="1081137" y="2666999"/>
            <a:ext cx="9906000" cy="3124200"/>
          </a:xfrm>
          <a:prstGeom prst="rect">
            <a:avLst/>
          </a:prstGeom>
          <a:noFill/>
          <a:ln>
            <a:noFill/>
          </a:ln>
        </p:spPr>
        <p:txBody>
          <a:bodyPr anchorCtr="0" anchor="ctr" bIns="45700" lIns="91425" rIns="91425" tIns="45700">
            <a:noAutofit/>
          </a:bodyPr>
          <a:lstStyle/>
          <a:p>
            <a:pPr indent="-228600" lvl="0" marL="457200" marR="0" rtl="0" algn="l">
              <a:spcBef>
                <a:spcPts val="0"/>
              </a:spcBef>
              <a:spcAft>
                <a:spcPts val="0"/>
              </a:spcAft>
            </a:pPr>
            <a:r>
              <a:rPr lang="en-US"/>
              <a:t>PWM</a:t>
            </a:r>
            <a:r>
              <a:rPr baseline="30000" lang="en-US"/>
              <a:t>2</a:t>
            </a:r>
            <a:r>
              <a:rPr lang="en-US"/>
              <a:t> control and timed interrupt delays</a:t>
            </a:r>
          </a:p>
          <a:p>
            <a:pPr indent="-228600" lvl="0" marL="457200" marR="0" rtl="0" algn="l">
              <a:spcBef>
                <a:spcPts val="0"/>
              </a:spcBef>
              <a:spcAft>
                <a:spcPts val="0"/>
              </a:spcAft>
            </a:pPr>
            <a:r>
              <a:rPr lang="en-US"/>
              <a:t>PWM frequency</a:t>
            </a:r>
          </a:p>
          <a:p>
            <a:pPr indent="-228600" lvl="0" marL="457200" marR="0" rtl="0" algn="l">
              <a:spcBef>
                <a:spcPts val="0"/>
              </a:spcBef>
              <a:spcAft>
                <a:spcPts val="0"/>
              </a:spcAft>
            </a:pPr>
            <a:r>
              <a:rPr lang="en-US"/>
              <a:t>Feedback Loop for motor states</a:t>
            </a:r>
          </a:p>
          <a:p>
            <a:pPr indent="-228600" lvl="0" marL="457200" marR="0" rtl="0" algn="l">
              <a:spcBef>
                <a:spcPts val="0"/>
              </a:spcBef>
              <a:spcAft>
                <a:spcPts val="0"/>
              </a:spcAft>
            </a:pPr>
            <a:r>
              <a:rPr lang="en-US"/>
              <a:t>C# via Atmel Studio 7</a:t>
            </a:r>
          </a:p>
          <a:p>
            <a:pPr indent="-228600" lvl="0" marL="457200" marR="0" rtl="0" algn="l">
              <a:spcBef>
                <a:spcPts val="0"/>
              </a:spcBef>
              <a:spcAft>
                <a:spcPts val="0"/>
              </a:spcAft>
            </a:pPr>
            <a:r>
              <a:rPr lang="en-US"/>
              <a:t>AVR Dragon via ISP programmer</a:t>
            </a:r>
          </a:p>
          <a:p>
            <a:pPr indent="-228600" lvl="0" marL="457200" rtl="0">
              <a:spcBef>
                <a:spcPts val="0"/>
              </a:spcBef>
              <a:spcAft>
                <a:spcPts val="0"/>
              </a:spcAft>
            </a:pPr>
            <a:r>
              <a:rPr lang="en-US"/>
              <a:t>Atmega 328p w/ 16Mhz external crystal clock</a:t>
            </a:r>
          </a:p>
          <a:p>
            <a:pPr indent="-228600" lvl="0" marL="457200" marR="0" rtl="0" algn="l">
              <a:spcBef>
                <a:spcPts val="0"/>
              </a:spcBef>
              <a:spcAft>
                <a:spcPts val="0"/>
              </a:spcAft>
            </a:pPr>
            <a:r>
              <a:rPr lang="en-US"/>
              <a:t>Throttle Mapped to Pwm duty cycle/ Speed control</a:t>
            </a:r>
          </a:p>
          <a:p>
            <a:pPr indent="-228600" lvl="0" marL="457200" marR="0" rtl="0" algn="l">
              <a:spcBef>
                <a:spcPts val="0"/>
              </a:spcBef>
              <a:spcAft>
                <a:spcPts val="0"/>
              </a:spcAft>
            </a:pPr>
            <a:r>
              <a:rPr lang="en-US"/>
              <a:t>Hall effect sensors with internal pullups</a:t>
            </a:r>
          </a:p>
          <a:p>
            <a:pPr indent="-228600" lvl="0" marL="457200" marR="0" rtl="0" algn="l">
              <a:spcBef>
                <a:spcPts val="0"/>
              </a:spcBef>
              <a:spcAft>
                <a:spcPts val="0"/>
              </a:spcAft>
            </a:pPr>
            <a:r>
              <a:rPr lang="en-US"/>
              <a:t>case statement with hall effect feedback to control phase</a:t>
            </a:r>
          </a:p>
          <a:p>
            <a:pPr indent="-228600" lvl="0" marL="457200" marR="0" rtl="0" algn="l">
              <a:spcBef>
                <a:spcPts val="0"/>
              </a:spcBef>
              <a:spcAft>
                <a:spcPts val="0"/>
              </a:spcAft>
            </a:pPr>
            <a:r>
              <a:rPr lang="en-US"/>
              <a:t>ISR to create PWM at 300 Hz ontop of 64 KHz hardware PWM</a:t>
            </a:r>
          </a:p>
          <a:p>
            <a:pPr lvl="0" marR="0" rtl="0" algn="l">
              <a:spcBef>
                <a:spcPts val="0"/>
              </a:spcBef>
              <a:spcAft>
                <a:spcPts val="0"/>
              </a:spcAft>
              <a:buClr>
                <a:schemeClr val="lt1"/>
              </a:buClr>
              <a:buSzPct val="100000"/>
              <a:buFont typeface="Arial"/>
              <a:buNone/>
            </a:pPr>
            <a:r>
              <a:t/>
            </a:r>
            <a:endParaRPr/>
          </a:p>
        </p:txBody>
      </p:sp>
      <p:pic>
        <p:nvPicPr>
          <p:cNvPr id="246" name="Shape 246"/>
          <p:cNvPicPr preferRelativeResize="0"/>
          <p:nvPr/>
        </p:nvPicPr>
        <p:blipFill>
          <a:blip r:embed="rId3">
            <a:alphaModFix/>
          </a:blip>
          <a:stretch>
            <a:fillRect/>
          </a:stretch>
        </p:blipFill>
        <p:spPr>
          <a:xfrm>
            <a:off x="6696250" y="1494599"/>
            <a:ext cx="4605198" cy="1658799"/>
          </a:xfrm>
          <a:prstGeom prst="rect">
            <a:avLst/>
          </a:prstGeom>
          <a:noFill/>
          <a:ln>
            <a:noFill/>
          </a:ln>
        </p:spPr>
      </p:pic>
      <p:pic>
        <p:nvPicPr>
          <p:cNvPr id="247" name="Shape 247"/>
          <p:cNvPicPr preferRelativeResize="0"/>
          <p:nvPr/>
        </p:nvPicPr>
        <p:blipFill>
          <a:blip r:embed="rId4">
            <a:alphaModFix/>
          </a:blip>
          <a:stretch>
            <a:fillRect/>
          </a:stretch>
        </p:blipFill>
        <p:spPr>
          <a:xfrm>
            <a:off x="7539942" y="3101974"/>
            <a:ext cx="2567354" cy="2514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1141412" y="609600"/>
            <a:ext cx="9906000" cy="19050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lang="en-US"/>
              <a:t>PWM</a:t>
            </a:r>
            <a:r>
              <a:rPr baseline="30000" lang="en-US"/>
              <a:t>2</a:t>
            </a:r>
            <a:r>
              <a:rPr lang="en-US"/>
              <a:t> </a:t>
            </a:r>
          </a:p>
        </p:txBody>
      </p:sp>
      <p:sp>
        <p:nvSpPr>
          <p:cNvPr descr="Ramping function of our mosfet gates" id="253" name="Shape 253" title="Scope readings">
            <a:hlinkClick r:id="rId3"/>
          </p:cNvPr>
          <p:cNvSpPr/>
          <p:nvPr/>
        </p:nvSpPr>
        <p:spPr>
          <a:xfrm>
            <a:off x="4046500" y="772875"/>
            <a:ext cx="7294850" cy="5471150"/>
          </a:xfrm>
          <a:prstGeom prst="rect">
            <a:avLst/>
          </a:prstGeom>
          <a:blipFill>
            <a:blip r:embed="rId4">
              <a:alphaModFix/>
            </a:blip>
            <a:stretch>
              <a:fillRect/>
            </a:stretch>
          </a:blipFill>
          <a:ln>
            <a:noFill/>
          </a:ln>
        </p:spPr>
      </p:sp>
      <p:sp>
        <p:nvSpPr>
          <p:cNvPr id="254" name="Shape 254"/>
          <p:cNvSpPr txBox="1"/>
          <p:nvPr>
            <p:ph idx="1" type="body"/>
          </p:nvPr>
        </p:nvSpPr>
        <p:spPr>
          <a:xfrm>
            <a:off x="185452" y="2377600"/>
            <a:ext cx="3521100" cy="31053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None/>
            </a:pPr>
            <a:r>
              <a:rPr lang="en-US"/>
              <a:t>Gate not charging up fast enough for adequate throttle control.  High frequency pwm is efficient, but only turns on mosfet for a short amount of time.  To circumvent this, we overlaid a second software of pwm.</a:t>
            </a: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pic>
        <p:nvPicPr>
          <p:cNvPr id="259" name="Shape 259"/>
          <p:cNvPicPr preferRelativeResize="0"/>
          <p:nvPr/>
        </p:nvPicPr>
        <p:blipFill rotWithShape="1">
          <a:blip r:embed="rId3">
            <a:alphaModFix/>
          </a:blip>
          <a:srcRect b="10663" l="1921" r="11593" t="4089"/>
          <a:stretch/>
        </p:blipFill>
        <p:spPr>
          <a:xfrm>
            <a:off x="4450885" y="789706"/>
            <a:ext cx="7380897" cy="3754583"/>
          </a:xfrm>
          <a:prstGeom prst="roundRect">
            <a:avLst>
              <a:gd fmla="val 3517" name="adj"/>
            </a:avLst>
          </a:prstGeom>
          <a:noFill/>
          <a:ln cap="flat" cmpd="sng" w="38100">
            <a:solidFill>
              <a:srgbClr val="363D46"/>
            </a:solidFill>
            <a:prstDash val="solid"/>
            <a:round/>
            <a:headEnd len="med" w="med" type="none"/>
            <a:tailEnd len="med" w="med" type="none"/>
          </a:ln>
        </p:spPr>
      </p:pic>
      <p:sp>
        <p:nvSpPr>
          <p:cNvPr id="260" name="Shape 260"/>
          <p:cNvSpPr txBox="1"/>
          <p:nvPr>
            <p:ph type="title"/>
          </p:nvPr>
        </p:nvSpPr>
        <p:spPr>
          <a:xfrm>
            <a:off x="643191" y="609600"/>
            <a:ext cx="3643674"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2800" u="none" cap="none" strike="noStrike">
                <a:solidFill>
                  <a:schemeClr val="lt1"/>
                </a:solidFill>
                <a:latin typeface="Century Gothic"/>
                <a:ea typeface="Century Gothic"/>
                <a:cs typeface="Century Gothic"/>
                <a:sym typeface="Century Gothic"/>
              </a:rPr>
              <a:t>MECHANICAL DESIGN:</a:t>
            </a:r>
          </a:p>
        </p:txBody>
      </p:sp>
      <p:sp>
        <p:nvSpPr>
          <p:cNvPr id="261" name="Shape 261"/>
          <p:cNvSpPr txBox="1"/>
          <p:nvPr>
            <p:ph idx="1" type="body"/>
          </p:nvPr>
        </p:nvSpPr>
        <p:spPr>
          <a:xfrm>
            <a:off x="643191" y="2666999"/>
            <a:ext cx="3643674" cy="3216276"/>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Used sketchup pro</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Rudimentary design to see how overall fit and finish will be</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Real design differs slightly for ease of manufacture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1141412" y="609600"/>
            <a:ext cx="9905997"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PROBLEM AND NEEDS STATEMENT</a:t>
            </a:r>
          </a:p>
        </p:txBody>
      </p:sp>
      <p:sp>
        <p:nvSpPr>
          <p:cNvPr id="139" name="Shape 139"/>
          <p:cNvSpPr txBox="1"/>
          <p:nvPr>
            <p:ph idx="1" type="body"/>
          </p:nvPr>
        </p:nvSpPr>
        <p:spPr>
          <a:xfrm>
            <a:off x="1141412" y="2666999"/>
            <a:ext cx="9905997" cy="312420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Urban areas are inundated with traffic, making sustainable transport with battery powered scooters is one way to travel short distances quickly without a car, and the hassles of bicycles</a:t>
            </a:r>
          </a:p>
          <a:p>
            <a:pPr indent="-285750" lvl="0" marL="285750" marR="0" rtl="0" algn="l">
              <a:spcBef>
                <a:spcPts val="1000"/>
              </a:spcBef>
              <a:spcAft>
                <a:spcPts val="0"/>
              </a:spcAft>
              <a:buClr>
                <a:schemeClr val="lt1"/>
              </a:buClr>
              <a:buSzPct val="100000"/>
              <a:buFont typeface="Arial"/>
              <a:buNone/>
            </a:pPr>
            <a:r>
              <a:t/>
            </a:r>
            <a:endParaRPr b="0" i="0" sz="2000" u="none" cap="small" strike="noStrike">
              <a:solidFill>
                <a:schemeClr val="lt1"/>
              </a:solidFill>
              <a:latin typeface="Century Gothic"/>
              <a:ea typeface="Century Gothic"/>
              <a:cs typeface="Century Gothic"/>
              <a:sym typeface="Century Gothic"/>
            </a:endParaRPr>
          </a:p>
          <a:p>
            <a:pPr indent="-285750" lvl="0" marL="285750" marR="0" rtl="0" algn="l">
              <a:spcBef>
                <a:spcPts val="1000"/>
              </a:spcBef>
              <a:spcAft>
                <a:spcPts val="0"/>
              </a:spcAft>
              <a:buClr>
                <a:schemeClr val="lt1"/>
              </a:buClr>
              <a:buSzPct val="100000"/>
              <a:buFont typeface="Arial"/>
              <a:buNone/>
            </a:pPr>
            <a:r>
              <a:t/>
            </a:r>
            <a:endParaRPr b="0" i="0" sz="2000" u="none" cap="small"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265925" y="294750"/>
            <a:ext cx="4337700" cy="1791600"/>
          </a:xfrm>
          <a:prstGeom prst="rect">
            <a:avLst/>
          </a:prstGeom>
        </p:spPr>
        <p:txBody>
          <a:bodyPr anchorCtr="0" anchor="ctr" bIns="91425" lIns="91425" rIns="91425" tIns="91425">
            <a:noAutofit/>
          </a:bodyPr>
          <a:lstStyle/>
          <a:p>
            <a:pPr lvl="0">
              <a:spcBef>
                <a:spcPts val="0"/>
              </a:spcBef>
              <a:buNone/>
            </a:pPr>
            <a:r>
              <a:rPr lang="en-US"/>
              <a:t>Scooter base</a:t>
            </a:r>
          </a:p>
        </p:txBody>
      </p:sp>
      <p:sp>
        <p:nvSpPr>
          <p:cNvPr id="268" name="Shape 268"/>
          <p:cNvSpPr txBox="1"/>
          <p:nvPr>
            <p:ph idx="1" type="body"/>
          </p:nvPr>
        </p:nvSpPr>
        <p:spPr>
          <a:xfrm>
            <a:off x="304350" y="1422200"/>
            <a:ext cx="4989600" cy="1639500"/>
          </a:xfrm>
          <a:prstGeom prst="rect">
            <a:avLst/>
          </a:prstGeom>
        </p:spPr>
        <p:txBody>
          <a:bodyPr anchorCtr="0" anchor="ctr" bIns="91425" lIns="91425" rIns="91425" tIns="91425">
            <a:noAutofit/>
          </a:bodyPr>
          <a:lstStyle/>
          <a:p>
            <a:pPr lvl="0">
              <a:spcBef>
                <a:spcPts val="0"/>
              </a:spcBef>
              <a:buNone/>
            </a:pPr>
            <a:r>
              <a:rPr lang="en-US"/>
              <a:t>picture of our build</a:t>
            </a:r>
          </a:p>
        </p:txBody>
      </p:sp>
      <p:pic>
        <p:nvPicPr>
          <p:cNvPr descr="20161205_142130.jpg" id="269" name="Shape 269"/>
          <p:cNvPicPr preferRelativeResize="0"/>
          <p:nvPr/>
        </p:nvPicPr>
        <p:blipFill>
          <a:blip r:embed="rId3">
            <a:alphaModFix/>
          </a:blip>
          <a:stretch>
            <a:fillRect/>
          </a:stretch>
        </p:blipFill>
        <p:spPr>
          <a:xfrm>
            <a:off x="5479050" y="428200"/>
            <a:ext cx="5950949" cy="4463197"/>
          </a:xfrm>
          <a:prstGeom prst="rect">
            <a:avLst/>
          </a:prstGeom>
          <a:noFill/>
          <a:ln>
            <a:noFill/>
          </a:ln>
        </p:spPr>
      </p:pic>
      <p:pic>
        <p:nvPicPr>
          <p:cNvPr descr="20161205_142134.jpg" id="270" name="Shape 270"/>
          <p:cNvPicPr preferRelativeResize="0"/>
          <p:nvPr/>
        </p:nvPicPr>
        <p:blipFill>
          <a:blip r:embed="rId4">
            <a:alphaModFix/>
          </a:blip>
          <a:stretch>
            <a:fillRect/>
          </a:stretch>
        </p:blipFill>
        <p:spPr>
          <a:xfrm>
            <a:off x="831975" y="2931100"/>
            <a:ext cx="4266077" cy="31995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674875" y="686950"/>
            <a:ext cx="2964000" cy="982500"/>
          </a:xfrm>
          <a:prstGeom prst="rect">
            <a:avLst/>
          </a:prstGeom>
          <a:noFill/>
          <a:ln>
            <a:noFill/>
          </a:ln>
        </p:spPr>
        <p:txBody>
          <a:bodyPr anchorCtr="0" anchor="b" bIns="45700" lIns="91425" rIns="91425" tIns="45700">
            <a:noAutofit/>
          </a:bodyPr>
          <a:lstStyle/>
          <a:p>
            <a:pPr indent="0" lvl="0" marL="0" marR="0" rtl="0" algn="l">
              <a:spcBef>
                <a:spcPts val="0"/>
              </a:spcBef>
              <a:buClr>
                <a:schemeClr val="lt1"/>
              </a:buClr>
              <a:buSzPct val="25000"/>
              <a:buFont typeface="Century Gothic"/>
              <a:buNone/>
            </a:pPr>
            <a:r>
              <a:rPr lang="en-US"/>
              <a:t>Demo of Running Scooter</a:t>
            </a:r>
          </a:p>
        </p:txBody>
      </p:sp>
      <p:sp>
        <p:nvSpPr>
          <p:cNvPr id="276" name="Shape 276"/>
          <p:cNvSpPr txBox="1"/>
          <p:nvPr>
            <p:ph idx="1" type="body"/>
          </p:nvPr>
        </p:nvSpPr>
        <p:spPr>
          <a:xfrm>
            <a:off x="5103812" y="609600"/>
            <a:ext cx="5943599" cy="518160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None/>
            </a:pPr>
            <a:r>
              <a:t/>
            </a:r>
            <a:endParaRPr/>
          </a:p>
          <a:p>
            <a:pPr indent="-127000" lvl="0" marL="127000" marR="0" rtl="0" algn="l">
              <a:spcBef>
                <a:spcPts val="0"/>
              </a:spcBef>
              <a:spcAft>
                <a:spcPts val="0"/>
              </a:spcAft>
              <a:buClr>
                <a:schemeClr val="lt1"/>
              </a:buClr>
              <a:buSzPct val="100000"/>
              <a:buFont typeface="Arial"/>
              <a:buNone/>
            </a:pPr>
            <a:r>
              <a:t/>
            </a:r>
            <a:endParaRPr/>
          </a:p>
        </p:txBody>
      </p:sp>
      <p:sp>
        <p:nvSpPr>
          <p:cNvPr descr="School built Bldc gate driver" id="277" name="Shape 277" title="411 Scooter Demo">
            <a:hlinkClick r:id="rId3"/>
          </p:cNvPr>
          <p:cNvSpPr/>
          <p:nvPr/>
        </p:nvSpPr>
        <p:spPr>
          <a:xfrm>
            <a:off x="4335625" y="686950"/>
            <a:ext cx="7312100" cy="5484075"/>
          </a:xfrm>
          <a:prstGeom prst="rect">
            <a:avLst/>
          </a:prstGeom>
          <a:blipFill>
            <a:blip r:embed="rId4">
              <a:alphaModFix/>
            </a:blip>
            <a:stretch>
              <a:fillRect/>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277450" y="-147788"/>
            <a:ext cx="4203600" cy="19050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BILL OF MATERIALS</a:t>
            </a:r>
          </a:p>
        </p:txBody>
      </p:sp>
      <p:pic>
        <p:nvPicPr>
          <p:cNvPr id="283" name="Shape 283"/>
          <p:cNvPicPr preferRelativeResize="0"/>
          <p:nvPr/>
        </p:nvPicPr>
        <p:blipFill>
          <a:blip r:embed="rId3">
            <a:alphaModFix/>
          </a:blip>
          <a:stretch>
            <a:fillRect/>
          </a:stretch>
        </p:blipFill>
        <p:spPr>
          <a:xfrm>
            <a:off x="862676" y="1318725"/>
            <a:ext cx="10466625" cy="5310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643191" y="609600"/>
            <a:ext cx="3643674"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2800" u="none" cap="none" strike="noStrike">
                <a:solidFill>
                  <a:schemeClr val="lt1"/>
                </a:solidFill>
                <a:latin typeface="Century Gothic"/>
                <a:ea typeface="Century Gothic"/>
                <a:cs typeface="Century Gothic"/>
                <a:sym typeface="Century Gothic"/>
              </a:rPr>
              <a:t>BOARD LAYOUT 2:</a:t>
            </a:r>
          </a:p>
        </p:txBody>
      </p:sp>
      <p:sp>
        <p:nvSpPr>
          <p:cNvPr id="289" name="Shape 289"/>
          <p:cNvSpPr txBox="1"/>
          <p:nvPr>
            <p:ph idx="1" type="body"/>
          </p:nvPr>
        </p:nvSpPr>
        <p:spPr>
          <a:xfrm>
            <a:off x="643191" y="2666999"/>
            <a:ext cx="3643674" cy="3216276"/>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2</a:t>
            </a:r>
            <a:r>
              <a:rPr b="0" baseline="30000" i="0" lang="en-US" sz="1800" u="none" cap="small" strike="noStrike">
                <a:solidFill>
                  <a:schemeClr val="lt1"/>
                </a:solidFill>
                <a:latin typeface="Century Gothic"/>
                <a:ea typeface="Century Gothic"/>
                <a:cs typeface="Century Gothic"/>
                <a:sym typeface="Century Gothic"/>
              </a:rPr>
              <a:t>nd</a:t>
            </a:r>
            <a:r>
              <a:rPr b="0" i="0" lang="en-US" sz="1800" u="none" cap="small" strike="noStrike">
                <a:solidFill>
                  <a:schemeClr val="lt1"/>
                </a:solidFill>
                <a:latin typeface="Century Gothic"/>
                <a:ea typeface="Century Gothic"/>
                <a:cs typeface="Century Gothic"/>
                <a:sym typeface="Century Gothic"/>
              </a:rPr>
              <a:t> generation, viewed in EAGLECAD</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Updated mounting holes and large vias for power cables and Hall effect sensors</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Contains microprocessor control</a:t>
            </a:r>
          </a:p>
        </p:txBody>
      </p:sp>
      <p:pic>
        <p:nvPicPr>
          <p:cNvPr id="290" name="Shape 290"/>
          <p:cNvPicPr preferRelativeResize="0"/>
          <p:nvPr/>
        </p:nvPicPr>
        <p:blipFill>
          <a:blip r:embed="rId3">
            <a:alphaModFix/>
          </a:blip>
          <a:stretch>
            <a:fillRect/>
          </a:stretch>
        </p:blipFill>
        <p:spPr>
          <a:xfrm>
            <a:off x="4375266" y="1166900"/>
            <a:ext cx="7600335" cy="45241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1141412" y="609600"/>
            <a:ext cx="9905997"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IP &amp; PRIOR WORK</a:t>
            </a:r>
          </a:p>
        </p:txBody>
      </p:sp>
      <p:sp>
        <p:nvSpPr>
          <p:cNvPr id="296" name="Shape 296"/>
          <p:cNvSpPr txBox="1"/>
          <p:nvPr>
            <p:ph idx="1" type="body"/>
          </p:nvPr>
        </p:nvSpPr>
        <p:spPr>
          <a:xfrm>
            <a:off x="1141412" y="2666999"/>
            <a:ext cx="9905997" cy="312420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Open sourced project</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No pre existing code or PCB layout used</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Constructed from ground up</a:t>
            </a:r>
          </a:p>
        </p:txBody>
      </p:sp>
      <p:pic>
        <p:nvPicPr>
          <p:cNvPr id="297" name="Shape 297"/>
          <p:cNvPicPr preferRelativeResize="0"/>
          <p:nvPr/>
        </p:nvPicPr>
        <p:blipFill>
          <a:blip r:embed="rId3">
            <a:alphaModFix/>
          </a:blip>
          <a:stretch>
            <a:fillRect/>
          </a:stretch>
        </p:blipFill>
        <p:spPr>
          <a:xfrm>
            <a:off x="6719000" y="1091700"/>
            <a:ext cx="3484700" cy="348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1143000" y="501125"/>
            <a:ext cx="9906000" cy="19050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TESTING</a:t>
            </a:r>
          </a:p>
        </p:txBody>
      </p:sp>
      <p:sp>
        <p:nvSpPr>
          <p:cNvPr id="303" name="Shape 303"/>
          <p:cNvSpPr txBox="1"/>
          <p:nvPr>
            <p:ph idx="1" type="body"/>
          </p:nvPr>
        </p:nvSpPr>
        <p:spPr>
          <a:xfrm>
            <a:off x="1143012" y="2406124"/>
            <a:ext cx="4876800" cy="3124200"/>
          </a:xfrm>
          <a:prstGeom prst="rect">
            <a:avLst/>
          </a:prstGeom>
          <a:noFill/>
          <a:ln>
            <a:noFill/>
          </a:ln>
        </p:spPr>
        <p:txBody>
          <a:bodyPr anchorCtr="0" anchor="ctr" bIns="45700" lIns="91425" rIns="91425" tIns="45700">
            <a:noAutofit/>
          </a:bodyPr>
          <a:lstStyle/>
          <a:p>
            <a:pPr indent="-114300" lvl="0" marL="114300" marR="0" rtl="0" algn="l">
              <a:spcBef>
                <a:spcPts val="0"/>
              </a:spcBef>
              <a:spcAft>
                <a:spcPts val="0"/>
              </a:spcAft>
              <a:buClr>
                <a:schemeClr val="lt1"/>
              </a:buClr>
              <a:buSzPct val="100000"/>
              <a:buFont typeface="Arial"/>
              <a:buNone/>
            </a:pPr>
            <a:r>
              <a:rPr lang="en-US"/>
              <a:t>Unit Test </a:t>
            </a:r>
          </a:p>
          <a:p>
            <a:pPr indent="-114300" lvl="0" marL="114300" marR="0" rtl="0" algn="l">
              <a:spcBef>
                <a:spcPts val="0"/>
              </a:spcBef>
              <a:spcAft>
                <a:spcPts val="0"/>
              </a:spcAft>
              <a:buClr>
                <a:schemeClr val="lt1"/>
              </a:buClr>
              <a:buSzPct val="100000"/>
              <a:buFont typeface="Arial"/>
              <a:buNone/>
            </a:pPr>
            <a:r>
              <a:rPr lang="en-US"/>
              <a:t>	-Logic Level switching Mosfets</a:t>
            </a:r>
          </a:p>
          <a:p>
            <a:pPr indent="-114300" lvl="0" marL="114300" marR="0" rtl="0" algn="l">
              <a:spcBef>
                <a:spcPts val="0"/>
              </a:spcBef>
              <a:spcAft>
                <a:spcPts val="0"/>
              </a:spcAft>
              <a:buClr>
                <a:schemeClr val="lt1"/>
              </a:buClr>
              <a:buSzPct val="100000"/>
              <a:buFont typeface="Arial"/>
              <a:buNone/>
            </a:pPr>
            <a:r>
              <a:rPr lang="en-US"/>
              <a:t>	-Power Mosfets</a:t>
            </a:r>
          </a:p>
          <a:p>
            <a:pPr indent="-114300" lvl="0" marL="114300" marR="0" rtl="0" algn="l">
              <a:spcBef>
                <a:spcPts val="0"/>
              </a:spcBef>
              <a:spcAft>
                <a:spcPts val="0"/>
              </a:spcAft>
              <a:buClr>
                <a:schemeClr val="lt1"/>
              </a:buClr>
              <a:buSzPct val="100000"/>
              <a:buFont typeface="Arial"/>
              <a:buNone/>
            </a:pPr>
            <a:r>
              <a:rPr lang="en-US"/>
              <a:t>	-Hall Effect Sensors</a:t>
            </a:r>
          </a:p>
          <a:p>
            <a:pPr indent="-114300" lvl="0" marL="114300" marR="0" rtl="0" algn="l">
              <a:spcBef>
                <a:spcPts val="0"/>
              </a:spcBef>
              <a:spcAft>
                <a:spcPts val="0"/>
              </a:spcAft>
              <a:buClr>
                <a:schemeClr val="lt1"/>
              </a:buClr>
              <a:buSzPct val="100000"/>
              <a:buFont typeface="Arial"/>
              <a:buNone/>
            </a:pPr>
            <a:r>
              <a:rPr lang="en-US"/>
              <a:t>	-Motor Phase/Brushless Motor</a:t>
            </a:r>
          </a:p>
          <a:p>
            <a:pPr indent="-114300" lvl="0" marL="114300" marR="0" rtl="0" algn="l">
              <a:spcBef>
                <a:spcPts val="0"/>
              </a:spcBef>
              <a:spcAft>
                <a:spcPts val="0"/>
              </a:spcAft>
              <a:buClr>
                <a:schemeClr val="lt1"/>
              </a:buClr>
              <a:buSzPct val="100000"/>
              <a:buFont typeface="Arial"/>
              <a:buNone/>
            </a:pPr>
            <a:r>
              <a:rPr lang="en-US"/>
              <a:t>	-Potentiometer</a:t>
            </a:r>
          </a:p>
          <a:p>
            <a:pPr indent="-114300" lvl="0" marL="114300" marR="0" rtl="0" algn="l">
              <a:spcBef>
                <a:spcPts val="0"/>
              </a:spcBef>
              <a:spcAft>
                <a:spcPts val="0"/>
              </a:spcAft>
              <a:buClr>
                <a:schemeClr val="lt1"/>
              </a:buClr>
              <a:buSzPct val="100000"/>
              <a:buFont typeface="Arial"/>
              <a:buNone/>
            </a:pPr>
            <a:r>
              <a:rPr lang="en-US"/>
              <a:t>	-PWM Outputs on Logic gates</a:t>
            </a:r>
          </a:p>
          <a:p>
            <a:pPr indent="-114300" lvl="0" marL="114300" marR="0" rtl="0" algn="l">
              <a:spcBef>
                <a:spcPts val="0"/>
              </a:spcBef>
              <a:spcAft>
                <a:spcPts val="0"/>
              </a:spcAft>
              <a:buClr>
                <a:schemeClr val="lt1"/>
              </a:buClr>
              <a:buSzPct val="100000"/>
              <a:buFont typeface="Arial"/>
              <a:buNone/>
            </a:pPr>
            <a:r>
              <a:rPr lang="en-US"/>
              <a:t>	-ISP Programmer Port</a:t>
            </a:r>
          </a:p>
          <a:p>
            <a:pPr indent="-114300" lvl="0" marL="114300" marR="0" rtl="0" algn="l">
              <a:spcBef>
                <a:spcPts val="0"/>
              </a:spcBef>
              <a:spcAft>
                <a:spcPts val="0"/>
              </a:spcAft>
              <a:buClr>
                <a:schemeClr val="lt1"/>
              </a:buClr>
              <a:buSzPct val="100000"/>
              <a:buFont typeface="Arial"/>
              <a:buNone/>
            </a:pPr>
            <a:r>
              <a:rPr lang="en-US"/>
              <a:t>	-External Clock</a:t>
            </a:r>
          </a:p>
          <a:p>
            <a:pPr indent="-114300" lvl="0" marL="114300" marR="0" rtl="0" algn="l">
              <a:spcBef>
                <a:spcPts val="0"/>
              </a:spcBef>
              <a:spcAft>
                <a:spcPts val="0"/>
              </a:spcAft>
              <a:buClr>
                <a:schemeClr val="lt1"/>
              </a:buClr>
              <a:buSzPct val="100000"/>
              <a:buFont typeface="Arial"/>
              <a:buNone/>
            </a:pPr>
            <a:r>
              <a:rPr lang="en-US"/>
              <a:t>	-Microprocessor/Atmega328p</a:t>
            </a:r>
          </a:p>
        </p:txBody>
      </p:sp>
      <p:sp>
        <p:nvSpPr>
          <p:cNvPr id="304" name="Shape 304"/>
          <p:cNvSpPr txBox="1"/>
          <p:nvPr>
            <p:ph idx="2" type="body"/>
          </p:nvPr>
        </p:nvSpPr>
        <p:spPr>
          <a:xfrm>
            <a:off x="6170612" y="2406125"/>
            <a:ext cx="4876799" cy="312420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None/>
            </a:pPr>
            <a:r>
              <a:rPr lang="en-US"/>
              <a:t>System Test</a:t>
            </a:r>
          </a:p>
          <a:p>
            <a:pPr indent="-285750" lvl="0" marL="285750" marR="0" rtl="0" algn="l">
              <a:spcBef>
                <a:spcPts val="0"/>
              </a:spcBef>
              <a:spcAft>
                <a:spcPts val="0"/>
              </a:spcAft>
              <a:buClr>
                <a:schemeClr val="lt1"/>
              </a:buClr>
              <a:buSzPct val="100000"/>
              <a:buFont typeface="Arial"/>
              <a:buNone/>
            </a:pPr>
            <a:r>
              <a:rPr lang="en-US"/>
              <a:t>	-Speed Controller Circuit</a:t>
            </a:r>
          </a:p>
          <a:p>
            <a:pPr indent="-285750" lvl="0" marL="285750" marR="0" rtl="0" algn="l">
              <a:spcBef>
                <a:spcPts val="0"/>
              </a:spcBef>
              <a:spcAft>
                <a:spcPts val="0"/>
              </a:spcAft>
              <a:buClr>
                <a:schemeClr val="lt1"/>
              </a:buClr>
              <a:buSzPct val="100000"/>
              <a:buFont typeface="Arial"/>
              <a:buNone/>
            </a:pPr>
            <a:r>
              <a:rPr lang="en-US"/>
              <a:t>	-Motor with Throttle Control</a:t>
            </a:r>
          </a:p>
          <a:p>
            <a:pPr indent="-285750" lvl="0" marL="285750" marR="0" rtl="0" algn="l">
              <a:spcBef>
                <a:spcPts val="0"/>
              </a:spcBef>
              <a:spcAft>
                <a:spcPts val="0"/>
              </a:spcAft>
              <a:buClr>
                <a:schemeClr val="lt1"/>
              </a:buClr>
              <a:buSzPct val="100000"/>
              <a:buFont typeface="Arial"/>
              <a:buNone/>
            </a:pPr>
            <a:r>
              <a:rPr lang="en-US"/>
              <a:t>	-Scooter + motor + Throttle Handle</a:t>
            </a:r>
          </a:p>
          <a:p>
            <a:pPr indent="-285750" lvl="0" marL="285750" marR="0" rtl="0" algn="l">
              <a:spcBef>
                <a:spcPts val="0"/>
              </a:spcBef>
              <a:spcAft>
                <a:spcPts val="0"/>
              </a:spcAft>
              <a:buClr>
                <a:schemeClr val="lt1"/>
              </a:buClr>
              <a:buSzPct val="100000"/>
              <a:buFont typeface="Arial"/>
              <a:buNone/>
            </a:pPr>
            <a:r>
              <a:t/>
            </a:r>
            <a:endParaRPr/>
          </a:p>
          <a:p>
            <a:pPr indent="-285750" lvl="0" marL="285750" marR="0" rtl="0" algn="l">
              <a:spcBef>
                <a:spcPts val="0"/>
              </a:spcBef>
              <a:spcAft>
                <a:spcPts val="0"/>
              </a:spcAft>
              <a:buClr>
                <a:schemeClr val="lt1"/>
              </a:buClr>
              <a:buSzPct val="100000"/>
              <a:buFont typeface="Arial"/>
              <a:buNone/>
            </a:pPr>
            <a:r>
              <a:rPr lang="en-US"/>
              <a:t>Arduino</a:t>
            </a:r>
          </a:p>
          <a:p>
            <a:pPr indent="-285750" lvl="0" marL="285750" marR="0" rtl="0" algn="l">
              <a:spcBef>
                <a:spcPts val="0"/>
              </a:spcBef>
              <a:spcAft>
                <a:spcPts val="0"/>
              </a:spcAft>
              <a:buClr>
                <a:schemeClr val="lt1"/>
              </a:buClr>
              <a:buSzPct val="100000"/>
              <a:buFont typeface="Arial"/>
              <a:buNone/>
            </a:pPr>
            <a:r>
              <a:rPr lang="en-US"/>
              <a:t>	-Pre Design Phase</a:t>
            </a:r>
          </a:p>
          <a:p>
            <a:pPr indent="-285750" lvl="0" marL="285750" marR="0" rtl="0" algn="l">
              <a:spcBef>
                <a:spcPts val="0"/>
              </a:spcBef>
              <a:spcAft>
                <a:spcPts val="0"/>
              </a:spcAft>
              <a:buClr>
                <a:schemeClr val="lt1"/>
              </a:buClr>
              <a:buSzPct val="100000"/>
              <a:buFont typeface="Arial"/>
              <a:buNone/>
            </a:pPr>
            <a:r>
              <a:rPr lang="en-US"/>
              <a:t>	-Software Test Bench</a:t>
            </a:r>
          </a:p>
          <a:p>
            <a:pPr indent="-285750" lvl="0" marL="285750" marR="0" rtl="0" algn="l">
              <a:spcBef>
                <a:spcPts val="0"/>
              </a:spcBef>
              <a:spcAft>
                <a:spcPts val="0"/>
              </a:spcAft>
              <a:buClr>
                <a:schemeClr val="lt1"/>
              </a:buClr>
              <a:buSzPct val="100000"/>
              <a:buFont typeface="Arial"/>
              <a:buNone/>
            </a:pPr>
            <a:r>
              <a:rPr lang="en-US"/>
              <a:t>	-Serial Port</a:t>
            </a:r>
          </a:p>
          <a:p>
            <a:pPr indent="-114300" lvl="0" marL="114300" marR="0" rtl="0" algn="l">
              <a:spcBef>
                <a:spcPts val="0"/>
              </a:spcBef>
              <a:spcAft>
                <a:spcPts val="0"/>
              </a:spcAft>
              <a:buClr>
                <a:schemeClr val="lt1"/>
              </a:buClr>
              <a:buSzPct val="100000"/>
              <a:buFont typeface="Arial"/>
              <a:buNone/>
            </a:pPr>
            <a:r>
              <a:t/>
            </a:r>
            <a:endParaRPr/>
          </a:p>
          <a:p>
            <a:pPr indent="-285750" lvl="0" marL="285750" marR="0" rtl="0" algn="l">
              <a:spcBef>
                <a:spcPts val="0"/>
              </a:spcBef>
              <a:spcAft>
                <a:spcPts val="0"/>
              </a:spcAft>
              <a:buClr>
                <a:schemeClr val="lt1"/>
              </a:buClr>
              <a:buSzPct val="100000"/>
              <a:buFont typeface="Arial"/>
              <a:buNone/>
            </a:pPr>
            <a:r>
              <a:t/>
            </a:r>
            <a:endParaRPr/>
          </a:p>
        </p:txBody>
      </p:sp>
      <p:pic>
        <p:nvPicPr>
          <p:cNvPr id="305" name="Shape 305"/>
          <p:cNvPicPr preferRelativeResize="0"/>
          <p:nvPr/>
        </p:nvPicPr>
        <p:blipFill>
          <a:blip r:embed="rId3">
            <a:alphaModFix/>
          </a:blip>
          <a:stretch>
            <a:fillRect/>
          </a:stretch>
        </p:blipFill>
        <p:spPr>
          <a:xfrm>
            <a:off x="8951900" y="3981637"/>
            <a:ext cx="2095500" cy="1628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type="title"/>
          </p:nvPr>
        </p:nvSpPr>
        <p:spPr>
          <a:xfrm>
            <a:off x="302428" y="147685"/>
            <a:ext cx="9905997"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RESULTS: WHAT WORKED</a:t>
            </a:r>
          </a:p>
        </p:txBody>
      </p:sp>
      <p:sp>
        <p:nvSpPr>
          <p:cNvPr id="311" name="Shape 311"/>
          <p:cNvSpPr txBox="1"/>
          <p:nvPr>
            <p:ph idx="1" type="body"/>
          </p:nvPr>
        </p:nvSpPr>
        <p:spPr>
          <a:xfrm>
            <a:off x="302428" y="1733744"/>
            <a:ext cx="9905997" cy="312420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Scooter with modified assembly functions as a regular scooter (sturdy, supports weight)</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Electric motor and belt drive functions as a drivetrain</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Fully functional throttle speed controller</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Microprocessor is superior to the setup on the Arduino</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Scooter run as full functioning unit with attached battery  </a:t>
            </a:r>
          </a:p>
          <a:p>
            <a:pPr indent="-285750" lvl="0" marL="285750" marR="0" rtl="0" algn="l">
              <a:spcBef>
                <a:spcPts val="1000"/>
              </a:spcBef>
              <a:spcAft>
                <a:spcPts val="0"/>
              </a:spcAft>
              <a:buClr>
                <a:schemeClr val="lt1"/>
              </a:buClr>
              <a:buSzPct val="100000"/>
              <a:buFont typeface="Arial"/>
              <a:buNone/>
            </a:pPr>
            <a:r>
              <a:t/>
            </a:r>
            <a:endParaRPr b="0" i="0" sz="2000" u="none" cap="small" strike="noStrike">
              <a:solidFill>
                <a:schemeClr val="lt1"/>
              </a:solidFill>
              <a:latin typeface="Century Gothic"/>
              <a:ea typeface="Century Gothic"/>
              <a:cs typeface="Century Gothic"/>
              <a:sym typeface="Century Gothic"/>
            </a:endParaRPr>
          </a:p>
          <a:p>
            <a:pPr indent="-285750" lvl="0" marL="285750" marR="0" rtl="0" algn="l">
              <a:spcBef>
                <a:spcPts val="1000"/>
              </a:spcBef>
              <a:spcAft>
                <a:spcPts val="0"/>
              </a:spcAft>
              <a:buClr>
                <a:schemeClr val="lt1"/>
              </a:buClr>
              <a:buSzPct val="100000"/>
              <a:buFont typeface="Arial"/>
              <a:buNone/>
            </a:pPr>
            <a:r>
              <a:t/>
            </a:r>
            <a:endParaRPr b="0" i="0" sz="2000" u="none" cap="small"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1254766" y="292207"/>
            <a:ext cx="9905998" cy="1536593"/>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LESSONS AND OUTCOMES: WHAT DIDN'T WORK</a:t>
            </a:r>
          </a:p>
        </p:txBody>
      </p:sp>
      <p:sp>
        <p:nvSpPr>
          <p:cNvPr id="317" name="Shape 317"/>
          <p:cNvSpPr txBox="1"/>
          <p:nvPr>
            <p:ph idx="1" type="body"/>
          </p:nvPr>
        </p:nvSpPr>
        <p:spPr>
          <a:xfrm>
            <a:off x="1315223" y="2197203"/>
            <a:ext cx="9906000" cy="3644376"/>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spcAft>
                <a:spcPts val="0"/>
              </a:spcAft>
              <a:buClr>
                <a:schemeClr val="lt1"/>
              </a:buClr>
              <a:buSzPct val="25000"/>
              <a:buFont typeface="Arial"/>
              <a:buNone/>
            </a:pPr>
            <a:r>
              <a:rPr b="0" i="0" lang="en-US" sz="1850" u="none" cap="small" strike="noStrike">
                <a:solidFill>
                  <a:schemeClr val="lt1"/>
                </a:solidFill>
                <a:latin typeface="Century Gothic"/>
                <a:ea typeface="Century Gothic"/>
                <a:cs typeface="Century Gothic"/>
                <a:sym typeface="Century Gothic"/>
              </a:rPr>
              <a:t>Circuit is fragile, 2N7000 transistors are weakest link</a:t>
            </a:r>
          </a:p>
          <a:p>
            <a:pPr indent="0" lvl="0" marL="0" marR="0" rtl="0" algn="l">
              <a:lnSpc>
                <a:spcPct val="90000"/>
              </a:lnSpc>
              <a:spcBef>
                <a:spcPts val="970"/>
              </a:spcBef>
              <a:spcAft>
                <a:spcPts val="0"/>
              </a:spcAft>
              <a:buClr>
                <a:schemeClr val="lt1"/>
              </a:buClr>
              <a:buSzPct val="25000"/>
              <a:buFont typeface="Arial"/>
              <a:buNone/>
            </a:pPr>
            <a:r>
              <a:rPr b="0" i="0" lang="en-US" sz="1850" u="none" cap="small" strike="noStrike">
                <a:solidFill>
                  <a:schemeClr val="lt1"/>
                </a:solidFill>
                <a:latin typeface="Century Gothic"/>
                <a:ea typeface="Century Gothic"/>
                <a:cs typeface="Century Gothic"/>
                <a:sym typeface="Century Gothic"/>
              </a:rPr>
              <a:t>MOSFET switching is not fast enough</a:t>
            </a:r>
          </a:p>
          <a:p>
            <a:pPr indent="0" lvl="0" marL="0" marR="0" rtl="0" algn="l">
              <a:lnSpc>
                <a:spcPct val="90000"/>
              </a:lnSpc>
              <a:spcBef>
                <a:spcPts val="970"/>
              </a:spcBef>
              <a:spcAft>
                <a:spcPts val="0"/>
              </a:spcAft>
              <a:buClr>
                <a:schemeClr val="lt1"/>
              </a:buClr>
              <a:buSzPct val="25000"/>
              <a:buFont typeface="Arial"/>
              <a:buNone/>
            </a:pPr>
            <a:r>
              <a:rPr b="0" i="0" lang="en-US" sz="1850" u="none" cap="small" strike="noStrike">
                <a:solidFill>
                  <a:schemeClr val="lt1"/>
                </a:solidFill>
                <a:latin typeface="Century Gothic"/>
                <a:ea typeface="Century Gothic"/>
                <a:cs typeface="Century Gothic"/>
                <a:sym typeface="Century Gothic"/>
              </a:rPr>
              <a:t>Heat dissipation was poor, needed proper active cooling on MOSFETS </a:t>
            </a:r>
          </a:p>
          <a:p>
            <a:pPr indent="0" lvl="0" marL="0" marR="0" rtl="0" algn="l">
              <a:lnSpc>
                <a:spcPct val="90000"/>
              </a:lnSpc>
              <a:spcBef>
                <a:spcPts val="970"/>
              </a:spcBef>
              <a:spcAft>
                <a:spcPts val="0"/>
              </a:spcAft>
              <a:buClr>
                <a:schemeClr val="lt1"/>
              </a:buClr>
              <a:buSzPct val="25000"/>
              <a:buFont typeface="Arial"/>
              <a:buNone/>
            </a:pPr>
            <a:r>
              <a:rPr b="0" i="0" lang="en-US" sz="1850" u="none" cap="small" strike="noStrike">
                <a:solidFill>
                  <a:schemeClr val="lt1"/>
                </a:solidFill>
                <a:latin typeface="Century Gothic"/>
                <a:ea typeface="Century Gothic"/>
                <a:cs typeface="Century Gothic"/>
                <a:sym typeface="Century Gothic"/>
              </a:rPr>
              <a:t>Needed smoother wheel and bearings to reduce friction on gear</a:t>
            </a:r>
          </a:p>
          <a:p>
            <a:pPr indent="0" lvl="0" marL="0" marR="0" rtl="0" algn="l">
              <a:lnSpc>
                <a:spcPct val="90000"/>
              </a:lnSpc>
              <a:spcBef>
                <a:spcPts val="970"/>
              </a:spcBef>
              <a:spcAft>
                <a:spcPts val="0"/>
              </a:spcAft>
              <a:buClr>
                <a:schemeClr val="lt1"/>
              </a:buClr>
              <a:buSzPct val="25000"/>
              <a:buFont typeface="Arial"/>
              <a:buNone/>
            </a:pPr>
            <a:r>
              <a:rPr b="0" i="0" lang="en-US" sz="1850" u="none" cap="small" strike="noStrike">
                <a:solidFill>
                  <a:schemeClr val="lt1"/>
                </a:solidFill>
                <a:latin typeface="Century Gothic"/>
                <a:ea typeface="Century Gothic"/>
                <a:cs typeface="Century Gothic"/>
                <a:sym typeface="Century Gothic"/>
              </a:rPr>
              <a:t>Fitting all components on system needs optimizing</a:t>
            </a:r>
          </a:p>
          <a:p>
            <a:pPr indent="0" lvl="0" marL="0" marR="0" rtl="0" algn="l">
              <a:lnSpc>
                <a:spcPct val="90000"/>
              </a:lnSpc>
              <a:spcBef>
                <a:spcPts val="970"/>
              </a:spcBef>
              <a:spcAft>
                <a:spcPts val="0"/>
              </a:spcAft>
              <a:buClr>
                <a:schemeClr val="lt1"/>
              </a:buClr>
              <a:buSzPct val="25000"/>
              <a:buFont typeface="Arial"/>
              <a:buNone/>
            </a:pPr>
            <a:r>
              <a:rPr b="0" i="0" lang="en-US" sz="1850" u="none" cap="small" strike="noStrike">
                <a:solidFill>
                  <a:schemeClr val="lt1"/>
                </a:solidFill>
                <a:latin typeface="Century Gothic"/>
                <a:ea typeface="Century Gothic"/>
                <a:cs typeface="Century Gothic"/>
                <a:sym typeface="Century Gothic"/>
              </a:rPr>
              <a:t>Copper boards are terrible for prototyping;</a:t>
            </a:r>
          </a:p>
          <a:p>
            <a:pPr indent="0" lvl="0" marL="0" marR="0" rtl="0" algn="l">
              <a:lnSpc>
                <a:spcPct val="90000"/>
              </a:lnSpc>
              <a:spcBef>
                <a:spcPts val="970"/>
              </a:spcBef>
              <a:spcAft>
                <a:spcPts val="0"/>
              </a:spcAft>
              <a:buClr>
                <a:schemeClr val="lt1"/>
              </a:buClr>
              <a:buSzPct val="25000"/>
              <a:buFont typeface="Arial"/>
              <a:buNone/>
            </a:pPr>
            <a:r>
              <a:rPr b="0" i="0" lang="en-US" sz="1850" u="none" cap="small" strike="noStrike">
                <a:solidFill>
                  <a:schemeClr val="lt1"/>
                </a:solidFill>
                <a:latin typeface="Century Gothic"/>
                <a:ea typeface="Century Gothic"/>
                <a:cs typeface="Century Gothic"/>
                <a:sym typeface="Century Gothic"/>
              </a:rPr>
              <a:t>	Solder bridging No. 1 reasons for issues</a:t>
            </a:r>
          </a:p>
          <a:p>
            <a:pPr indent="0" lvl="0" marL="0" marR="0" rtl="0" algn="l">
              <a:lnSpc>
                <a:spcPct val="90000"/>
              </a:lnSpc>
              <a:spcBef>
                <a:spcPts val="970"/>
              </a:spcBef>
              <a:spcAft>
                <a:spcPts val="0"/>
              </a:spcAft>
              <a:buClr>
                <a:schemeClr val="lt1"/>
              </a:buClr>
              <a:buSzPct val="25000"/>
              <a:buFont typeface="Arial"/>
              <a:buNone/>
            </a:pPr>
            <a:r>
              <a:rPr b="0" i="0" lang="en-US" sz="1850" u="none" cap="small" strike="noStrike">
                <a:solidFill>
                  <a:schemeClr val="lt1"/>
                </a:solidFill>
                <a:latin typeface="Century Gothic"/>
                <a:ea typeface="Century Gothic"/>
                <a:cs typeface="Century Gothic"/>
                <a:sym typeface="Century Gothic"/>
              </a:rPr>
              <a:t>PWM wave can be stacked with additional waves</a:t>
            </a:r>
          </a:p>
          <a:p>
            <a:pPr indent="0" lvl="0" marL="0" marR="0" rtl="0" algn="l">
              <a:lnSpc>
                <a:spcPct val="90000"/>
              </a:lnSpc>
              <a:spcBef>
                <a:spcPts val="970"/>
              </a:spcBef>
              <a:spcAft>
                <a:spcPts val="0"/>
              </a:spcAft>
              <a:buClr>
                <a:schemeClr val="lt1"/>
              </a:buClr>
              <a:buSzPct val="25000"/>
              <a:buFont typeface="Arial"/>
              <a:buNone/>
            </a:pPr>
            <a:r>
              <a:rPr b="0" i="0" lang="en-US" sz="1850" u="none" cap="small" strike="noStrike">
                <a:solidFill>
                  <a:schemeClr val="lt1"/>
                </a:solidFill>
                <a:latin typeface="Century Gothic"/>
                <a:ea typeface="Century Gothic"/>
                <a:cs typeface="Century Gothic"/>
                <a:sym typeface="Century Gothic"/>
              </a:rPr>
              <a:t>CHECK YOUR CONNECTIONS, polarity</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1005386" y="116305"/>
            <a:ext cx="9905997" cy="1904999"/>
          </a:xfrm>
          <a:prstGeom prst="rect">
            <a:avLst/>
          </a:prstGeom>
          <a:noFill/>
          <a:ln>
            <a:noFill/>
          </a:ln>
        </p:spPr>
        <p:txBody>
          <a:bodyPr anchorCtr="0" anchor="ctr" bIns="45700" lIns="91425" rIns="91425" tIns="45700">
            <a:noAutofit/>
          </a:bodyPr>
          <a:lstStyle/>
          <a:p>
            <a:pPr indent="0" lvl="0" marL="0" marR="0" rtl="0" algn="ctr">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IDEAS FOR IMPROVEMENT</a:t>
            </a:r>
          </a:p>
        </p:txBody>
      </p:sp>
      <p:sp>
        <p:nvSpPr>
          <p:cNvPr id="323" name="Shape 323"/>
          <p:cNvSpPr txBox="1"/>
          <p:nvPr>
            <p:ph idx="1" type="body"/>
          </p:nvPr>
        </p:nvSpPr>
        <p:spPr>
          <a:xfrm>
            <a:off x="485604" y="1507426"/>
            <a:ext cx="5685007" cy="4395536"/>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Need proper heat dissipation on all six MOSFETS</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Replace screws with something 1 inch instead of quarter inch for more clearance,</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Physical appearance improvements: more precise machining, better circuit protection from elements.</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Implement a new gate driver to improve switching speed</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Implement FTDI chip for USB serial communication for debugging</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Speedometer, appearance improvements</a:t>
            </a:r>
          </a:p>
          <a:p>
            <a:pPr indent="-285750" lvl="0" marL="285750" marR="0" rtl="0" algn="l">
              <a:spcBef>
                <a:spcPts val="960"/>
              </a:spcBef>
              <a:spcAft>
                <a:spcPts val="0"/>
              </a:spcAft>
              <a:buClr>
                <a:schemeClr val="lt1"/>
              </a:buClr>
              <a:buSzPct val="100000"/>
              <a:buFont typeface="Arial"/>
              <a:buChar char="•"/>
            </a:pPr>
            <a:r>
              <a:rPr lang="en-US"/>
              <a:t>Battery voltage could be readout via usb or serial</a:t>
            </a:r>
          </a:p>
          <a:p>
            <a:pPr indent="-285750" lvl="0" marL="285750" marR="0" rtl="0" algn="l">
              <a:spcBef>
                <a:spcPts val="960"/>
              </a:spcBef>
              <a:spcAft>
                <a:spcPts val="0"/>
              </a:spcAft>
              <a:buClr>
                <a:schemeClr val="lt1"/>
              </a:buClr>
              <a:buSzPct val="100000"/>
              <a:buFont typeface="Arial"/>
              <a:buChar char="•"/>
            </a:pPr>
            <a:r>
              <a:rPr lang="en-US"/>
              <a:t>Ideally, a 300A fast blow resettable fuse would be in line with the battery</a:t>
            </a:r>
          </a:p>
        </p:txBody>
      </p:sp>
      <p:sp>
        <p:nvSpPr>
          <p:cNvPr id="324" name="Shape 324"/>
          <p:cNvSpPr txBox="1"/>
          <p:nvPr>
            <p:ph idx="2" type="body"/>
          </p:nvPr>
        </p:nvSpPr>
        <p:spPr>
          <a:xfrm>
            <a:off x="6503125" y="1290574"/>
            <a:ext cx="4876800" cy="5027100"/>
          </a:xfrm>
          <a:prstGeom prst="rect">
            <a:avLst/>
          </a:prstGeom>
          <a:noFill/>
          <a:ln>
            <a:noFill/>
          </a:ln>
        </p:spPr>
        <p:txBody>
          <a:bodyPr anchorCtr="0" anchor="ctr" bIns="45700" lIns="91425" rIns="91425" tIns="45700">
            <a:noAutofit/>
          </a:bodyPr>
          <a:lstStyle/>
          <a:p>
            <a:pPr indent="-342900" lvl="0" marL="457200" marR="0" rtl="0" algn="l">
              <a:spcBef>
                <a:spcPts val="0"/>
              </a:spcBef>
              <a:spcAft>
                <a:spcPts val="0"/>
              </a:spcAft>
              <a:buClr>
                <a:schemeClr val="lt1"/>
              </a:buClr>
              <a:buSzPct val="100000"/>
              <a:buFont typeface="Century Gothic"/>
            </a:pPr>
            <a:r>
              <a:rPr lang="en-US"/>
              <a:t>On board TMP36 heat sensor is unused, and would be far more useful much closer to the power mosfets</a:t>
            </a:r>
          </a:p>
          <a:p>
            <a:pPr indent="-228600" lvl="0" marL="457200" marR="0" rtl="0" algn="l">
              <a:spcBef>
                <a:spcPts val="0"/>
              </a:spcBef>
              <a:spcAft>
                <a:spcPts val="0"/>
              </a:spcAft>
            </a:pPr>
            <a:r>
              <a:rPr lang="en-US"/>
              <a:t>Implement PID control to smooth the change in power delivery to the motor so as to not risk overcurrent</a:t>
            </a:r>
          </a:p>
          <a:p>
            <a:pPr indent="-228600" lvl="0" marL="457200" marR="0" rtl="0" algn="l">
              <a:spcBef>
                <a:spcPts val="0"/>
              </a:spcBef>
              <a:spcAft>
                <a:spcPts val="0"/>
              </a:spcAft>
            </a:pPr>
            <a:r>
              <a:rPr lang="en-US"/>
              <a:t>Change mosfet gate driver’s circuit to something much faster and safer</a:t>
            </a:r>
          </a:p>
          <a:p>
            <a:pPr indent="-228600" lvl="0" marL="457200" rtl="0">
              <a:spcBef>
                <a:spcPts val="960"/>
              </a:spcBef>
              <a:spcAft>
                <a:spcPts val="0"/>
              </a:spcAft>
            </a:pPr>
            <a:r>
              <a:rPr lang="en-US"/>
              <a:t>Need proper braking system; regenerative is possible given hardware</a:t>
            </a:r>
          </a:p>
          <a:p>
            <a:pPr indent="-228600" lvl="0" marL="457200" rtl="0">
              <a:spcBef>
                <a:spcPts val="960"/>
              </a:spcBef>
              <a:spcAft>
                <a:spcPts val="0"/>
              </a:spcAft>
            </a:pPr>
            <a:r>
              <a:rPr lang="en-US"/>
              <a:t>Change the throttle and HallC pins for pullup resistor usage</a:t>
            </a:r>
          </a:p>
          <a:p>
            <a:pPr indent="-228600" lvl="0" marL="457200" rtl="0">
              <a:spcBef>
                <a:spcPts val="960"/>
              </a:spcBef>
              <a:spcAft>
                <a:spcPts val="0"/>
              </a:spcAft>
            </a:pPr>
            <a:r>
              <a:rPr lang="en-US"/>
              <a:t>Reverse polarity protection to ensure no accidental destruction of built in mosfet rectifiers</a:t>
            </a:r>
          </a:p>
          <a:p>
            <a:pPr indent="-228600" lvl="0" marL="457200" rtl="0">
              <a:spcBef>
                <a:spcPts val="960"/>
              </a:spcBef>
              <a:spcAft>
                <a:spcPts val="0"/>
              </a:spcAft>
            </a:pPr>
            <a:r>
              <a:rPr lang="en-US"/>
              <a:t>Re-assign pins from microprocessor: hall Effect, throttle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ph type="title"/>
          </p:nvPr>
        </p:nvSpPr>
        <p:spPr>
          <a:xfrm>
            <a:off x="1141412" y="609600"/>
            <a:ext cx="9906000" cy="1905000"/>
          </a:xfrm>
          <a:prstGeom prst="rect">
            <a:avLst/>
          </a:prstGeom>
        </p:spPr>
        <p:txBody>
          <a:bodyPr anchorCtr="0" anchor="ctr" bIns="91425" lIns="91425" rIns="91425" tIns="91425">
            <a:noAutofit/>
          </a:bodyPr>
          <a:lstStyle/>
          <a:p>
            <a:pPr lvl="0" rtl="0" algn="ctr">
              <a:spcBef>
                <a:spcPts val="0"/>
              </a:spcBef>
              <a:buNone/>
            </a:pPr>
            <a:r>
              <a:rPr lang="en-US"/>
              <a:t>Mosfet Gate Protections</a:t>
            </a:r>
          </a:p>
          <a:p>
            <a:pPr lvl="0" rtl="0" algn="ctr">
              <a:spcBef>
                <a:spcPts val="0"/>
              </a:spcBef>
              <a:buNone/>
            </a:pPr>
            <a:r>
              <a:t/>
            </a:r>
            <a:endParaRPr/>
          </a:p>
          <a:p>
            <a:pPr lvl="0" algn="ctr">
              <a:spcBef>
                <a:spcPts val="0"/>
              </a:spcBef>
              <a:buNone/>
            </a:pPr>
            <a:r>
              <a:t/>
            </a:r>
            <a:endParaRPr/>
          </a:p>
        </p:txBody>
      </p:sp>
      <p:sp>
        <p:nvSpPr>
          <p:cNvPr id="331" name="Shape 331"/>
          <p:cNvSpPr txBox="1"/>
          <p:nvPr>
            <p:ph idx="1" type="body"/>
          </p:nvPr>
        </p:nvSpPr>
        <p:spPr>
          <a:xfrm>
            <a:off x="524030" y="2229250"/>
            <a:ext cx="5121600" cy="3124200"/>
          </a:xfrm>
          <a:prstGeom prst="rect">
            <a:avLst/>
          </a:prstGeom>
        </p:spPr>
        <p:txBody>
          <a:bodyPr anchorCtr="0" anchor="ctr" bIns="91425" lIns="91425" rIns="91425" tIns="91425">
            <a:noAutofit/>
          </a:bodyPr>
          <a:lstStyle/>
          <a:p>
            <a:pPr lvl="0">
              <a:spcBef>
                <a:spcPts val="0"/>
              </a:spcBef>
              <a:buNone/>
            </a:pPr>
            <a:r>
              <a:rPr lang="en-US"/>
              <a:t>Our Mosfets would be made far more durable by implementing a TVS or some form of Zener protection.  A zener with a breakdown of 16-19V would be capable of protecting the power mosfet gates from being overvolted or damaged by ESD, which proved to be a huge problem on prototype boards.</a:t>
            </a:r>
          </a:p>
        </p:txBody>
      </p:sp>
      <p:pic>
        <p:nvPicPr>
          <p:cNvPr id="332" name="Shape 332"/>
          <p:cNvPicPr preferRelativeResize="0"/>
          <p:nvPr/>
        </p:nvPicPr>
        <p:blipFill>
          <a:blip r:embed="rId3">
            <a:alphaModFix/>
          </a:blip>
          <a:stretch>
            <a:fillRect/>
          </a:stretch>
        </p:blipFill>
        <p:spPr>
          <a:xfrm>
            <a:off x="6131450" y="1791428"/>
            <a:ext cx="5574675" cy="4162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807777" y="376881"/>
            <a:ext cx="8768707" cy="1371599"/>
          </a:xfrm>
          <a:prstGeom prst="rect">
            <a:avLst/>
          </a:prstGeom>
          <a:noFill/>
          <a:ln>
            <a:noFill/>
          </a:ln>
        </p:spPr>
        <p:txBody>
          <a:bodyPr anchorCtr="0" anchor="b" bIns="45700" lIns="91425" rIns="91425" tIns="45700">
            <a:noAutofit/>
          </a:bodyPr>
          <a:lstStyle/>
          <a:p>
            <a:pPr indent="0" lvl="0" marL="0" marR="0" rtl="0" algn="l">
              <a:spcBef>
                <a:spcPts val="0"/>
              </a:spcBef>
              <a:buClr>
                <a:schemeClr val="lt1"/>
              </a:buClr>
              <a:buSzPct val="25000"/>
              <a:buFont typeface="Century Gothic"/>
              <a:buNone/>
            </a:pPr>
            <a:r>
              <a:rPr b="0" i="0" lang="en-US" sz="2400" u="none" cap="none" strike="noStrike">
                <a:solidFill>
                  <a:schemeClr val="lt1"/>
                </a:solidFill>
                <a:latin typeface="Century Gothic"/>
                <a:ea typeface="Century Gothic"/>
                <a:cs typeface="Century Gothic"/>
                <a:sym typeface="Century Gothic"/>
              </a:rPr>
              <a:t>MOTIVATION: WHY ELECTRIC SCOOTERS ARE IMPORTANT</a:t>
            </a:r>
          </a:p>
        </p:txBody>
      </p:sp>
      <p:sp>
        <p:nvSpPr>
          <p:cNvPr id="145" name="Shape 145"/>
          <p:cNvSpPr txBox="1"/>
          <p:nvPr>
            <p:ph idx="1" type="body"/>
          </p:nvPr>
        </p:nvSpPr>
        <p:spPr>
          <a:xfrm>
            <a:off x="5758719" y="547816"/>
            <a:ext cx="5943601" cy="518160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Inexpensive personal transport is becoming a larger issue in our ever growing world</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Inexpensive solution for short distance travel  </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Simple and inexpensive to store compared to parking a car in urban areas.</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Solution for all ages and physical capabilities</a:t>
            </a:r>
          </a:p>
        </p:txBody>
      </p:sp>
      <p:sp>
        <p:nvSpPr>
          <p:cNvPr id="146" name="Shape 146"/>
          <p:cNvSpPr txBox="1"/>
          <p:nvPr>
            <p:ph idx="2" type="body"/>
          </p:nvPr>
        </p:nvSpPr>
        <p:spPr>
          <a:xfrm>
            <a:off x="1141411" y="2971800"/>
            <a:ext cx="3549121" cy="18288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Clr>
                <a:schemeClr val="lt1"/>
              </a:buClr>
              <a:buSzPct val="25000"/>
              <a:buFont typeface="Arial"/>
              <a:buNone/>
            </a:pPr>
            <a:r>
              <a:t/>
            </a:r>
            <a:endParaRPr b="0" i="0" sz="1600" u="none" cap="small" strike="noStrike">
              <a:solidFill>
                <a:schemeClr val="lt1"/>
              </a:solidFill>
              <a:latin typeface="Century Gothic"/>
              <a:ea typeface="Century Gothic"/>
              <a:cs typeface="Century Gothic"/>
              <a:sym typeface="Century Gothic"/>
            </a:endParaRPr>
          </a:p>
        </p:txBody>
      </p:sp>
      <p:pic>
        <p:nvPicPr>
          <p:cNvPr id="147" name="Shape 147"/>
          <p:cNvPicPr preferRelativeResize="0"/>
          <p:nvPr/>
        </p:nvPicPr>
        <p:blipFill rotWithShape="1">
          <a:blip r:embed="rId3">
            <a:alphaModFix/>
          </a:blip>
          <a:srcRect b="0" l="0" r="0" t="0"/>
          <a:stretch/>
        </p:blipFill>
        <p:spPr>
          <a:xfrm>
            <a:off x="537993" y="2434281"/>
            <a:ext cx="4755953" cy="3136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type="title"/>
          </p:nvPr>
        </p:nvSpPr>
        <p:spPr>
          <a:xfrm>
            <a:off x="1141412" y="609600"/>
            <a:ext cx="9906000" cy="1905000"/>
          </a:xfrm>
          <a:prstGeom prst="rect">
            <a:avLst/>
          </a:prstGeom>
        </p:spPr>
        <p:txBody>
          <a:bodyPr anchorCtr="0" anchor="ctr" bIns="91425" lIns="91425" rIns="91425" tIns="91425">
            <a:noAutofit/>
          </a:bodyPr>
          <a:lstStyle/>
          <a:p>
            <a:pPr lvl="0" algn="ctr">
              <a:spcBef>
                <a:spcPts val="0"/>
              </a:spcBef>
              <a:buNone/>
            </a:pPr>
            <a:r>
              <a:rPr lang="en-US"/>
              <a:t>Mosfet Gate Driver</a:t>
            </a:r>
          </a:p>
          <a:p>
            <a:pPr lvl="0" algn="ctr">
              <a:spcBef>
                <a:spcPts val="0"/>
              </a:spcBef>
              <a:buNone/>
            </a:pPr>
            <a:r>
              <a:t/>
            </a:r>
            <a:endParaRPr/>
          </a:p>
          <a:p>
            <a:pPr lvl="0" algn="ctr">
              <a:spcBef>
                <a:spcPts val="0"/>
              </a:spcBef>
              <a:buNone/>
            </a:pPr>
            <a:r>
              <a:t/>
            </a:r>
            <a:endParaRPr/>
          </a:p>
        </p:txBody>
      </p:sp>
      <p:sp>
        <p:nvSpPr>
          <p:cNvPr id="339" name="Shape 339"/>
          <p:cNvSpPr txBox="1"/>
          <p:nvPr>
            <p:ph idx="1" type="body"/>
          </p:nvPr>
        </p:nvSpPr>
        <p:spPr>
          <a:xfrm>
            <a:off x="1141412" y="2666999"/>
            <a:ext cx="4876800" cy="3124200"/>
          </a:xfrm>
          <a:prstGeom prst="rect">
            <a:avLst/>
          </a:prstGeom>
        </p:spPr>
        <p:txBody>
          <a:bodyPr anchorCtr="0" anchor="ctr" bIns="91425" lIns="91425" rIns="91425" tIns="91425">
            <a:noAutofit/>
          </a:bodyPr>
          <a:lstStyle/>
          <a:p>
            <a:pPr lvl="0">
              <a:spcBef>
                <a:spcPts val="0"/>
              </a:spcBef>
              <a:buNone/>
            </a:pPr>
            <a:r>
              <a:rPr lang="en-US"/>
              <a:t>A PNP and NPN transistor is typically used to hard drive a power mosfet gate, given a Vcc between 10 and 20V.  Our implementation drove our mosfet through a 3.3k and 10k resistor, which was ultimately too slow and resulted in significant power output limitations</a:t>
            </a:r>
          </a:p>
        </p:txBody>
      </p:sp>
      <p:pic>
        <p:nvPicPr>
          <p:cNvPr id="340" name="Shape 340"/>
          <p:cNvPicPr preferRelativeResize="0"/>
          <p:nvPr/>
        </p:nvPicPr>
        <p:blipFill>
          <a:blip r:embed="rId3">
            <a:alphaModFix/>
          </a:blip>
          <a:stretch>
            <a:fillRect/>
          </a:stretch>
        </p:blipFill>
        <p:spPr>
          <a:xfrm>
            <a:off x="6350194" y="2880250"/>
            <a:ext cx="5338800" cy="32032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x="0" y="0"/>
          <a:ext cx="0" cy="0"/>
          <a:chOff x="0" y="0"/>
          <a:chExt cx="0" cy="0"/>
        </a:xfrm>
      </p:grpSpPr>
      <p:sp>
        <p:nvSpPr>
          <p:cNvPr id="346" name="Shape 346"/>
          <p:cNvSpPr txBox="1"/>
          <p:nvPr>
            <p:ph type="title"/>
          </p:nvPr>
        </p:nvSpPr>
        <p:spPr>
          <a:xfrm>
            <a:off x="1141412" y="609600"/>
            <a:ext cx="9906000" cy="1905000"/>
          </a:xfrm>
          <a:prstGeom prst="rect">
            <a:avLst/>
          </a:prstGeom>
        </p:spPr>
        <p:txBody>
          <a:bodyPr anchorCtr="0" anchor="ctr" bIns="91425" lIns="91425" rIns="91425" tIns="91425">
            <a:noAutofit/>
          </a:bodyPr>
          <a:lstStyle/>
          <a:p>
            <a:pPr lvl="0" algn="ctr">
              <a:spcBef>
                <a:spcPts val="0"/>
              </a:spcBef>
              <a:buNone/>
            </a:pPr>
            <a:r>
              <a:rPr lang="en-US"/>
              <a:t>Mosfet Thermal Build-up</a:t>
            </a:r>
          </a:p>
        </p:txBody>
      </p:sp>
      <p:sp>
        <p:nvSpPr>
          <p:cNvPr id="347" name="Shape 347"/>
          <p:cNvSpPr txBox="1"/>
          <p:nvPr>
            <p:ph idx="1" type="body"/>
          </p:nvPr>
        </p:nvSpPr>
        <p:spPr>
          <a:xfrm>
            <a:off x="1346400" y="2296625"/>
            <a:ext cx="9499200" cy="1284000"/>
          </a:xfrm>
          <a:prstGeom prst="rect">
            <a:avLst/>
          </a:prstGeom>
        </p:spPr>
        <p:txBody>
          <a:bodyPr anchorCtr="0" anchor="ctr" bIns="91425" lIns="91425" rIns="91425" tIns="91425">
            <a:noAutofit/>
          </a:bodyPr>
          <a:lstStyle/>
          <a:p>
            <a:pPr lvl="0">
              <a:spcBef>
                <a:spcPts val="0"/>
              </a:spcBef>
              <a:buNone/>
            </a:pPr>
            <a:r>
              <a:rPr lang="en-US"/>
              <a:t>Mosfet heat dissipation became a huge problem at high loads.  The D</a:t>
            </a:r>
            <a:r>
              <a:rPr baseline="30000" lang="en-US"/>
              <a:t>2</a:t>
            </a:r>
            <a:r>
              <a:rPr lang="en-US"/>
              <a:t>Pak package has an excellent power dissipation at 350W, but we ended up still having massive thermal buildup in the local board area and in the package itself.  Heat dissipation can be improved with thermal vias to increase surface area, or nearby heatsinks on exposed copper pads presuming it does not interfere with connections.</a:t>
            </a:r>
          </a:p>
        </p:txBody>
      </p:sp>
      <p:pic>
        <p:nvPicPr>
          <p:cNvPr id="348" name="Shape 348"/>
          <p:cNvPicPr preferRelativeResize="0"/>
          <p:nvPr/>
        </p:nvPicPr>
        <p:blipFill>
          <a:blip r:embed="rId3">
            <a:alphaModFix/>
          </a:blip>
          <a:stretch>
            <a:fillRect/>
          </a:stretch>
        </p:blipFill>
        <p:spPr>
          <a:xfrm>
            <a:off x="183521" y="3867975"/>
            <a:ext cx="7691300" cy="2748650"/>
          </a:xfrm>
          <a:prstGeom prst="rect">
            <a:avLst/>
          </a:prstGeom>
          <a:noFill/>
          <a:ln>
            <a:noFill/>
          </a:ln>
        </p:spPr>
      </p:pic>
      <p:pic>
        <p:nvPicPr>
          <p:cNvPr id="349" name="Shape 349"/>
          <p:cNvPicPr preferRelativeResize="0"/>
          <p:nvPr/>
        </p:nvPicPr>
        <p:blipFill>
          <a:blip r:embed="rId4">
            <a:alphaModFix/>
          </a:blip>
          <a:stretch>
            <a:fillRect/>
          </a:stretch>
        </p:blipFill>
        <p:spPr>
          <a:xfrm>
            <a:off x="8072124" y="3867975"/>
            <a:ext cx="3660181" cy="2748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411837" y="306550"/>
            <a:ext cx="9906000" cy="1905000"/>
          </a:xfrm>
          <a:prstGeom prst="rect">
            <a:avLst/>
          </a:prstGeom>
        </p:spPr>
        <p:txBody>
          <a:bodyPr anchorCtr="0" anchor="ctr" bIns="91425" lIns="91425" rIns="91425" tIns="91425">
            <a:noAutofit/>
          </a:bodyPr>
          <a:lstStyle/>
          <a:p>
            <a:pPr lvl="0">
              <a:spcBef>
                <a:spcPts val="0"/>
              </a:spcBef>
              <a:buNone/>
            </a:pPr>
            <a:r>
              <a:rPr lang="en-US"/>
              <a:t>Major Design Issues</a:t>
            </a:r>
          </a:p>
        </p:txBody>
      </p:sp>
      <p:sp>
        <p:nvSpPr>
          <p:cNvPr id="356" name="Shape 356"/>
          <p:cNvSpPr txBox="1"/>
          <p:nvPr>
            <p:ph idx="1" type="body"/>
          </p:nvPr>
        </p:nvSpPr>
        <p:spPr>
          <a:xfrm>
            <a:off x="411862" y="2211549"/>
            <a:ext cx="4876800" cy="3124200"/>
          </a:xfrm>
          <a:prstGeom prst="rect">
            <a:avLst/>
          </a:prstGeom>
        </p:spPr>
        <p:txBody>
          <a:bodyPr anchorCtr="0" anchor="ctr" bIns="91425" lIns="91425" rIns="91425" tIns="91425">
            <a:noAutofit/>
          </a:bodyPr>
          <a:lstStyle/>
          <a:p>
            <a:pPr lvl="0">
              <a:spcBef>
                <a:spcPts val="0"/>
              </a:spcBef>
              <a:buNone/>
            </a:pPr>
            <a:r>
              <a:rPr lang="en-US"/>
              <a:t>Our gate driver circuit, while functional posed a huge risk to the overall system should a 2n7000 experience a failure.  When exposed to the entire current of a power mosfet gate discharging, it has the potential to seize operation, driving the mosfet high and creating a blast through situation, leading to...</a:t>
            </a:r>
          </a:p>
        </p:txBody>
      </p:sp>
      <p:sp>
        <p:nvSpPr>
          <p:cNvPr id="357" name="Shape 357"/>
          <p:cNvSpPr txBox="1"/>
          <p:nvPr>
            <p:ph idx="2" type="body"/>
          </p:nvPr>
        </p:nvSpPr>
        <p:spPr>
          <a:xfrm>
            <a:off x="5575737" y="3216975"/>
            <a:ext cx="4876799" cy="3124200"/>
          </a:xfrm>
          <a:prstGeom prst="rect">
            <a:avLst/>
          </a:prstGeom>
        </p:spPr>
        <p:txBody>
          <a:bodyPr anchorCtr="0" anchor="ctr" bIns="91425" lIns="91425" rIns="91425" tIns="91425">
            <a:noAutofit/>
          </a:bodyPr>
          <a:lstStyle/>
          <a:p>
            <a:pPr lvl="0">
              <a:spcBef>
                <a:spcPts val="0"/>
              </a:spcBef>
              <a:buNone/>
            </a:pPr>
            <a:r>
              <a:rPr lang="en-US"/>
              <a:t>Insert gate driver circuit</a:t>
            </a:r>
          </a:p>
        </p:txBody>
      </p:sp>
      <p:pic>
        <p:nvPicPr>
          <p:cNvPr id="358" name="Shape 358"/>
          <p:cNvPicPr preferRelativeResize="0"/>
          <p:nvPr/>
        </p:nvPicPr>
        <p:blipFill rotWithShape="1">
          <a:blip r:embed="rId3">
            <a:alphaModFix/>
          </a:blip>
          <a:srcRect b="30896" l="0" r="0" t="0"/>
          <a:stretch/>
        </p:blipFill>
        <p:spPr>
          <a:xfrm>
            <a:off x="7560375" y="306550"/>
            <a:ext cx="4258725" cy="39379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x="0" y="0"/>
          <a:ext cx="0" cy="0"/>
          <a:chOff x="0" y="0"/>
          <a:chExt cx="0" cy="0"/>
        </a:xfrm>
      </p:grpSpPr>
      <p:sp>
        <p:nvSpPr>
          <p:cNvPr id="364" name="Shape 364"/>
          <p:cNvSpPr txBox="1"/>
          <p:nvPr>
            <p:ph type="title"/>
          </p:nvPr>
        </p:nvSpPr>
        <p:spPr>
          <a:xfrm>
            <a:off x="411837" y="230350"/>
            <a:ext cx="9906000" cy="1905000"/>
          </a:xfrm>
          <a:prstGeom prst="rect">
            <a:avLst/>
          </a:prstGeom>
        </p:spPr>
        <p:txBody>
          <a:bodyPr anchorCtr="0" anchor="ctr" bIns="91425" lIns="91425" rIns="91425" tIns="91425">
            <a:noAutofit/>
          </a:bodyPr>
          <a:lstStyle/>
          <a:p>
            <a:pPr lvl="0" rtl="0">
              <a:spcBef>
                <a:spcPts val="0"/>
              </a:spcBef>
              <a:buNone/>
            </a:pPr>
            <a:r>
              <a:rPr lang="en-US"/>
              <a:t>Iterations </a:t>
            </a:r>
          </a:p>
        </p:txBody>
      </p:sp>
      <p:pic>
        <p:nvPicPr>
          <p:cNvPr id="365" name="Shape 365"/>
          <p:cNvPicPr preferRelativeResize="0"/>
          <p:nvPr/>
        </p:nvPicPr>
        <p:blipFill>
          <a:blip r:embed="rId3">
            <a:alphaModFix/>
          </a:blip>
          <a:stretch>
            <a:fillRect/>
          </a:stretch>
        </p:blipFill>
        <p:spPr>
          <a:xfrm>
            <a:off x="6923775" y="2211537"/>
            <a:ext cx="4876800" cy="3657600"/>
          </a:xfrm>
          <a:prstGeom prst="rect">
            <a:avLst/>
          </a:prstGeom>
          <a:noFill/>
          <a:ln>
            <a:noFill/>
          </a:ln>
        </p:spPr>
      </p:pic>
      <p:pic>
        <p:nvPicPr>
          <p:cNvPr id="366" name="Shape 366"/>
          <p:cNvPicPr preferRelativeResize="0"/>
          <p:nvPr/>
        </p:nvPicPr>
        <p:blipFill>
          <a:blip r:embed="rId4">
            <a:alphaModFix/>
          </a:blip>
          <a:stretch>
            <a:fillRect/>
          </a:stretch>
        </p:blipFill>
        <p:spPr>
          <a:xfrm>
            <a:off x="411850" y="2117900"/>
            <a:ext cx="5126502" cy="38448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1141412" y="609600"/>
            <a:ext cx="9905997"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CONTRIBUTIONS</a:t>
            </a:r>
          </a:p>
        </p:txBody>
      </p:sp>
      <p:sp>
        <p:nvSpPr>
          <p:cNvPr id="372" name="Shape 372"/>
          <p:cNvSpPr txBox="1"/>
          <p:nvPr>
            <p:ph idx="1" type="body"/>
          </p:nvPr>
        </p:nvSpPr>
        <p:spPr>
          <a:xfrm>
            <a:off x="1045020" y="2630850"/>
            <a:ext cx="6282899" cy="312420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Forrest – Overall </a:t>
            </a:r>
            <a:r>
              <a:rPr lang="en-US"/>
              <a:t>electrical </a:t>
            </a:r>
            <a:r>
              <a:rPr b="0" i="0" lang="en-US" sz="2000" u="none" cap="small" strike="noStrike">
                <a:solidFill>
                  <a:schemeClr val="lt1"/>
                </a:solidFill>
                <a:latin typeface="Century Gothic"/>
                <a:ea typeface="Century Gothic"/>
                <a:cs typeface="Century Gothic"/>
                <a:sym typeface="Century Gothic"/>
              </a:rPr>
              <a:t>design and board layout, schematics, soldering, machining</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Thuan – Microprocessor AVR programming, Arduino programming, Board assembly</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Justin – Mechanical/machining design and parts procurement, some arduino programming, some soldering</a:t>
            </a:r>
          </a:p>
          <a:p>
            <a:pPr indent="-285750" lvl="0" marL="285750" marR="0" rtl="0" algn="l">
              <a:spcBef>
                <a:spcPts val="1000"/>
              </a:spcBef>
              <a:spcAft>
                <a:spcPts val="0"/>
              </a:spcAft>
              <a:buClr>
                <a:schemeClr val="lt1"/>
              </a:buClr>
              <a:buSzPct val="100000"/>
              <a:buFont typeface="Arial"/>
              <a:buNone/>
            </a:pPr>
            <a:r>
              <a:t/>
            </a:r>
            <a:endParaRPr b="0" i="0" sz="2000" u="none" cap="small" strike="noStrike">
              <a:solidFill>
                <a:schemeClr val="lt1"/>
              </a:solidFill>
              <a:latin typeface="Century Gothic"/>
              <a:ea typeface="Century Gothic"/>
              <a:cs typeface="Century Gothic"/>
              <a:sym typeface="Century Gothic"/>
            </a:endParaRP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All reviewed board design</a:t>
            </a:r>
          </a:p>
        </p:txBody>
      </p:sp>
      <p:pic>
        <p:nvPicPr>
          <p:cNvPr id="373" name="Shape 373"/>
          <p:cNvPicPr preferRelativeResize="0"/>
          <p:nvPr/>
        </p:nvPicPr>
        <p:blipFill>
          <a:blip r:embed="rId3">
            <a:alphaModFix/>
          </a:blip>
          <a:stretch>
            <a:fillRect/>
          </a:stretch>
        </p:blipFill>
        <p:spPr>
          <a:xfrm>
            <a:off x="7962449" y="1630912"/>
            <a:ext cx="3645825" cy="3596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pic>
        <p:nvPicPr>
          <p:cNvPr id="152" name="Shape 152"/>
          <p:cNvPicPr preferRelativeResize="0"/>
          <p:nvPr/>
        </p:nvPicPr>
        <p:blipFill rotWithShape="1">
          <a:blip r:embed="rId3">
            <a:alphaModFix/>
          </a:blip>
          <a:srcRect b="0" l="0" r="0" t="0"/>
          <a:stretch/>
        </p:blipFill>
        <p:spPr>
          <a:xfrm>
            <a:off x="4630994" y="1410133"/>
            <a:ext cx="6916633" cy="3717690"/>
          </a:xfrm>
          <a:prstGeom prst="roundRect">
            <a:avLst>
              <a:gd fmla="val 3517" name="adj"/>
            </a:avLst>
          </a:prstGeom>
          <a:noFill/>
          <a:ln cap="flat" cmpd="sng" w="38100">
            <a:solidFill>
              <a:srgbClr val="363D46"/>
            </a:solidFill>
            <a:prstDash val="solid"/>
            <a:round/>
            <a:headEnd len="med" w="med" type="none"/>
            <a:tailEnd len="med" w="med" type="none"/>
          </a:ln>
        </p:spPr>
      </p:pic>
      <p:sp>
        <p:nvSpPr>
          <p:cNvPr id="153" name="Shape 153"/>
          <p:cNvSpPr txBox="1"/>
          <p:nvPr>
            <p:ph type="title"/>
          </p:nvPr>
        </p:nvSpPr>
        <p:spPr>
          <a:xfrm>
            <a:off x="643191" y="609600"/>
            <a:ext cx="3643674"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2800" u="none" cap="none" strike="noStrike">
                <a:solidFill>
                  <a:schemeClr val="lt1"/>
                </a:solidFill>
                <a:latin typeface="Century Gothic"/>
                <a:ea typeface="Century Gothic"/>
                <a:cs typeface="Century Gothic"/>
                <a:sym typeface="Century Gothic"/>
              </a:rPr>
              <a:t>OBJECTIVE</a:t>
            </a:r>
          </a:p>
        </p:txBody>
      </p:sp>
      <p:sp>
        <p:nvSpPr>
          <p:cNvPr id="154" name="Shape 154"/>
          <p:cNvSpPr txBox="1"/>
          <p:nvPr>
            <p:ph idx="1" type="body"/>
          </p:nvPr>
        </p:nvSpPr>
        <p:spPr>
          <a:xfrm>
            <a:off x="433125" y="2098586"/>
            <a:ext cx="3853738" cy="4228070"/>
          </a:xfrm>
          <a:prstGeom prst="rect">
            <a:avLst/>
          </a:prstGeom>
          <a:noFill/>
          <a:ln>
            <a:noFill/>
          </a:ln>
        </p:spPr>
        <p:txBody>
          <a:bodyPr anchorCtr="0" anchor="ctr" bIns="45700" lIns="91425" rIns="91425" tIns="45700">
            <a:noAutofit/>
          </a:bodyPr>
          <a:lstStyle/>
          <a:p>
            <a:pPr indent="-285750" lvl="0" marL="285750" marR="0" rtl="0" algn="l">
              <a:lnSpc>
                <a:spcPct val="80000"/>
              </a:lnSpc>
              <a:spcBef>
                <a:spcPts val="0"/>
              </a:spcBef>
              <a:spcAft>
                <a:spcPts val="0"/>
              </a:spcAft>
              <a:buClr>
                <a:schemeClr val="lt1"/>
              </a:buClr>
              <a:buSzPct val="100000"/>
              <a:buFont typeface="Arial"/>
              <a:buChar char="•"/>
            </a:pPr>
            <a:r>
              <a:rPr b="0" i="0" lang="en-US" sz="1700" u="none" cap="small" strike="noStrike">
                <a:solidFill>
                  <a:schemeClr val="lt1"/>
                </a:solidFill>
                <a:latin typeface="Century Gothic"/>
                <a:ea typeface="Century Gothic"/>
                <a:cs typeface="Century Gothic"/>
                <a:sym typeface="Century Gothic"/>
              </a:rPr>
              <a:t>Develop an Electronic speed controller based on an AVR microcontroller</a:t>
            </a:r>
          </a:p>
          <a:p>
            <a:pPr indent="-285750" lvl="0" marL="285750" marR="0" rtl="0" algn="l">
              <a:lnSpc>
                <a:spcPct val="80000"/>
              </a:lnSpc>
              <a:spcBef>
                <a:spcPts val="940"/>
              </a:spcBef>
              <a:spcAft>
                <a:spcPts val="0"/>
              </a:spcAft>
              <a:buClr>
                <a:schemeClr val="lt1"/>
              </a:buClr>
              <a:buSzPct val="100000"/>
              <a:buFont typeface="Arial"/>
              <a:buChar char="•"/>
            </a:pPr>
            <a:r>
              <a:rPr b="0" i="0" lang="en-US" sz="1700" u="none" cap="small" strike="noStrike">
                <a:solidFill>
                  <a:schemeClr val="lt1"/>
                </a:solidFill>
                <a:latin typeface="Century Gothic"/>
                <a:ea typeface="Century Gothic"/>
                <a:cs typeface="Century Gothic"/>
                <a:sym typeface="Century Gothic"/>
              </a:rPr>
              <a:t>Attach electric Throttle to scooter to control speed from user.</a:t>
            </a:r>
          </a:p>
          <a:p>
            <a:pPr indent="-285750" lvl="0" marL="285750" marR="0" rtl="0" algn="l">
              <a:lnSpc>
                <a:spcPct val="80000"/>
              </a:lnSpc>
              <a:spcBef>
                <a:spcPts val="940"/>
              </a:spcBef>
              <a:spcAft>
                <a:spcPts val="0"/>
              </a:spcAft>
              <a:buClr>
                <a:schemeClr val="lt1"/>
              </a:buClr>
              <a:buSzPct val="100000"/>
              <a:buFont typeface="Arial"/>
              <a:buChar char="•"/>
            </a:pPr>
            <a:r>
              <a:rPr b="0" i="0" lang="en-US" sz="1700" u="none" cap="small" strike="noStrike">
                <a:solidFill>
                  <a:schemeClr val="lt1"/>
                </a:solidFill>
                <a:latin typeface="Century Gothic"/>
                <a:ea typeface="Century Gothic"/>
                <a:cs typeface="Century Gothic"/>
                <a:sym typeface="Century Gothic"/>
              </a:rPr>
              <a:t>Attach Brushless DC motor to existing scooter frame with belt drive assembly and machined aluminum parts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1141412" y="609600"/>
            <a:ext cx="9905997"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ALTERNATIVES: WHAT EXISTS NOW</a:t>
            </a:r>
            <a:r>
              <a:rPr lang="en-US"/>
              <a:t>?</a:t>
            </a:r>
          </a:p>
        </p:txBody>
      </p:sp>
      <p:sp>
        <p:nvSpPr>
          <p:cNvPr id="160" name="Shape 160"/>
          <p:cNvSpPr txBox="1"/>
          <p:nvPr>
            <p:ph idx="1" type="body"/>
          </p:nvPr>
        </p:nvSpPr>
        <p:spPr>
          <a:xfrm>
            <a:off x="276438" y="1937950"/>
            <a:ext cx="4876799" cy="312420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Existing electric scooters</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Electric bicycles	</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Electric longboards</a:t>
            </a:r>
          </a:p>
        </p:txBody>
      </p:sp>
      <p:sp>
        <p:nvSpPr>
          <p:cNvPr id="161" name="Shape 161"/>
          <p:cNvSpPr txBox="1"/>
          <p:nvPr>
            <p:ph idx="2" type="body"/>
          </p:nvPr>
        </p:nvSpPr>
        <p:spPr>
          <a:xfrm>
            <a:off x="3826476" y="1937951"/>
            <a:ext cx="4876799" cy="3124199"/>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 electric bikes are expensive and heavy, used on roads with traffic laws.</a:t>
            </a:r>
          </a:p>
          <a:p>
            <a:pPr indent="-285750" lvl="0" marL="2857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 Boards are more dangerous and require steep learning curve</a:t>
            </a:r>
          </a:p>
        </p:txBody>
      </p:sp>
      <p:pic>
        <p:nvPicPr>
          <p:cNvPr id="162" name="Shape 162"/>
          <p:cNvPicPr preferRelativeResize="0"/>
          <p:nvPr/>
        </p:nvPicPr>
        <p:blipFill rotWithShape="1">
          <a:blip r:embed="rId3">
            <a:alphaModFix/>
          </a:blip>
          <a:srcRect b="0" l="0" r="0" t="0"/>
          <a:stretch/>
        </p:blipFill>
        <p:spPr>
          <a:xfrm>
            <a:off x="9024550" y="419099"/>
            <a:ext cx="2788413" cy="419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1141412" y="609600"/>
            <a:ext cx="9905997"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REQUIREMENTS</a:t>
            </a:r>
          </a:p>
        </p:txBody>
      </p:sp>
      <p:sp>
        <p:nvSpPr>
          <p:cNvPr id="168" name="Shape 168"/>
          <p:cNvSpPr txBox="1"/>
          <p:nvPr>
            <p:ph idx="1" type="body"/>
          </p:nvPr>
        </p:nvSpPr>
        <p:spPr>
          <a:xfrm>
            <a:off x="1141412" y="2666999"/>
            <a:ext cx="9905997" cy="3124200"/>
          </a:xfrm>
          <a:prstGeom prst="rect">
            <a:avLst/>
          </a:prstGeom>
          <a:noFill/>
          <a:ln>
            <a:noFill/>
          </a:ln>
        </p:spPr>
        <p:txBody>
          <a:bodyPr anchorCtr="0" anchor="ctr" bIns="45700" lIns="91425" rIns="91425" tIns="45700">
            <a:noAutofit/>
          </a:bodyPr>
          <a:lstStyle/>
          <a:p>
            <a:pPr indent="-285750" lvl="0" marL="285750" marR="0" rtl="0" algn="l">
              <a:lnSpc>
                <a:spcPct val="90000"/>
              </a:lnSpc>
              <a:spcBef>
                <a:spcPts val="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Attach electric motor to existing manufactured kick scooter</a:t>
            </a:r>
          </a:p>
          <a:p>
            <a:pPr indent="-285750" lvl="0" marL="285750" marR="0" rtl="0" algn="l">
              <a:lnSpc>
                <a:spcPct val="90000"/>
              </a:lnSpc>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Must be throttle controlled with on board microprocessor (not Arduino) via ESC</a:t>
            </a:r>
          </a:p>
          <a:p>
            <a:pPr indent="-285750" lvl="0" marL="285750" marR="0" rtl="0" algn="l">
              <a:lnSpc>
                <a:spcPct val="90000"/>
              </a:lnSpc>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Vehicle must be capable of moving full sized adult at least 6 MPH</a:t>
            </a:r>
          </a:p>
          <a:p>
            <a:pPr indent="-285750" lvl="0" marL="285750" marR="0" rtl="0" algn="l">
              <a:lnSpc>
                <a:spcPct val="90000"/>
              </a:lnSpc>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Vehicle range should last more than 2 miles</a:t>
            </a:r>
          </a:p>
          <a:p>
            <a:pPr indent="-285750" lvl="0" marL="285750" marR="0" rtl="0" algn="l">
              <a:lnSpc>
                <a:spcPct val="90000"/>
              </a:lnSpc>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All running from single 22.2V LiPO battery pack</a:t>
            </a:r>
          </a:p>
          <a:p>
            <a:pPr indent="-285750" lvl="1" marL="742950" marR="0" rtl="0" algn="l">
              <a:lnSpc>
                <a:spcPct val="90000"/>
              </a:lnSpc>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Quick disconnect for battery safety, and easily rechargeable</a:t>
            </a:r>
          </a:p>
          <a:p>
            <a:pPr indent="-285750" lvl="0" marL="285750" marR="0" rtl="0" algn="l">
              <a:lnSpc>
                <a:spcPct val="90000"/>
              </a:lnSpc>
              <a:spcBef>
                <a:spcPts val="100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Final vehicle materials must cost less than $300</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226500" y="85675"/>
            <a:ext cx="9906000" cy="1327200"/>
          </a:xfrm>
          <a:prstGeom prst="rect">
            <a:avLst/>
          </a:prstGeom>
        </p:spPr>
        <p:txBody>
          <a:bodyPr anchorCtr="0" anchor="ctr" bIns="91425" lIns="91425" rIns="91425" tIns="91425">
            <a:noAutofit/>
          </a:bodyPr>
          <a:lstStyle/>
          <a:p>
            <a:pPr lvl="0">
              <a:spcBef>
                <a:spcPts val="0"/>
              </a:spcBef>
              <a:buNone/>
            </a:pPr>
            <a:r>
              <a:rPr lang="en-US"/>
              <a:t>Project Schedule</a:t>
            </a:r>
          </a:p>
        </p:txBody>
      </p:sp>
      <p:sp>
        <p:nvSpPr>
          <p:cNvPr id="175" name="Shape 175"/>
          <p:cNvSpPr txBox="1"/>
          <p:nvPr>
            <p:ph idx="1" type="body"/>
          </p:nvPr>
        </p:nvSpPr>
        <p:spPr>
          <a:xfrm>
            <a:off x="77887" y="1212499"/>
            <a:ext cx="9906000" cy="3124200"/>
          </a:xfrm>
          <a:prstGeom prst="rect">
            <a:avLst/>
          </a:prstGeom>
        </p:spPr>
        <p:txBody>
          <a:bodyPr anchorCtr="0" anchor="ctr" bIns="91425" lIns="91425" rIns="91425" tIns="91425">
            <a:noAutofit/>
          </a:bodyPr>
          <a:lstStyle/>
          <a:p>
            <a:pPr lvl="0" rtl="0">
              <a:spcBef>
                <a:spcPts val="0"/>
              </a:spcBef>
              <a:buNone/>
            </a:pPr>
            <a:r>
              <a:rPr lang="en-US"/>
              <a:t>-Redid in Microsoft Project       </a:t>
            </a:r>
            <a:r>
              <a:rPr lang="en-US" u="sng">
                <a:solidFill>
                  <a:schemeClr val="hlink"/>
                </a:solidFill>
                <a:hlinkClick r:id="rId3"/>
              </a:rPr>
              <a:t>https://drive.google.com/open?id=0BzepW3rYtsTXeFl4dFlBZktFTHc</a:t>
            </a:r>
          </a:p>
          <a:p>
            <a:pPr lvl="0">
              <a:spcBef>
                <a:spcPts val="0"/>
              </a:spcBef>
              <a:buNone/>
            </a:pPr>
            <a:r>
              <a:rPr lang="en-US"/>
              <a:t>Key milestones were:  </a:t>
            </a:r>
          </a:p>
          <a:p>
            <a:pPr indent="-158750" lvl="0" marL="742950">
              <a:spcBef>
                <a:spcPts val="0"/>
              </a:spcBef>
              <a:buNone/>
            </a:pPr>
            <a:r>
              <a:rPr lang="en-US"/>
              <a:t>Schematic 1 design</a:t>
            </a:r>
          </a:p>
          <a:p>
            <a:pPr indent="-158750" lvl="0" marL="742950">
              <a:spcBef>
                <a:spcPts val="0"/>
              </a:spcBef>
              <a:buNone/>
            </a:pPr>
            <a:r>
              <a:rPr lang="en-US"/>
              <a:t>Motor spin with Arduino	</a:t>
            </a:r>
          </a:p>
          <a:p>
            <a:pPr indent="-158750" lvl="0" marL="742950" rtl="0">
              <a:spcBef>
                <a:spcPts val="0"/>
              </a:spcBef>
              <a:buNone/>
            </a:pPr>
            <a:r>
              <a:rPr lang="en-US"/>
              <a:t>Motor Spin with onboard CPU</a:t>
            </a:r>
          </a:p>
          <a:p>
            <a:pPr indent="-158750" lvl="0" marL="742950" rtl="0">
              <a:spcBef>
                <a:spcPts val="0"/>
              </a:spcBef>
              <a:buNone/>
            </a:pPr>
            <a:r>
              <a:rPr lang="en-US"/>
              <a:t>Motor Assembly</a:t>
            </a:r>
          </a:p>
          <a:p>
            <a:pPr indent="-158750" lvl="0" marL="742950">
              <a:spcBef>
                <a:spcPts val="0"/>
              </a:spcBef>
              <a:buNone/>
            </a:pPr>
            <a:r>
              <a:rPr lang="en-US"/>
              <a:t>Full integration</a:t>
            </a:r>
          </a:p>
          <a:p>
            <a:pPr lvl="0">
              <a:spcBef>
                <a:spcPts val="0"/>
              </a:spcBef>
              <a:buNone/>
            </a:pPr>
            <a:r>
              <a:t/>
            </a:r>
            <a:endParaRPr/>
          </a:p>
        </p:txBody>
      </p:sp>
      <p:pic>
        <p:nvPicPr>
          <p:cNvPr descr="project schedule.JPG" id="176" name="Shape 176"/>
          <p:cNvPicPr preferRelativeResize="0"/>
          <p:nvPr/>
        </p:nvPicPr>
        <p:blipFill>
          <a:blip r:embed="rId4">
            <a:alphaModFix/>
          </a:blip>
          <a:stretch>
            <a:fillRect/>
          </a:stretch>
        </p:blipFill>
        <p:spPr>
          <a:xfrm>
            <a:off x="2730250" y="3310974"/>
            <a:ext cx="8960624" cy="3206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449431" y="309237"/>
            <a:ext cx="4142245" cy="1649627"/>
          </a:xfrm>
          <a:prstGeom prst="rect">
            <a:avLst/>
          </a:prstGeom>
          <a:noFill/>
          <a:ln>
            <a:noFill/>
          </a:ln>
        </p:spPr>
        <p:txBody>
          <a:bodyPr anchorCtr="0" anchor="b" bIns="45700" lIns="91425" rIns="91425" tIns="45700">
            <a:noAutofit/>
          </a:bodyPr>
          <a:lstStyle/>
          <a:p>
            <a:pPr indent="0" lvl="0" marL="0" marR="0" rtl="0" algn="l">
              <a:spcBef>
                <a:spcPts val="0"/>
              </a:spcBef>
              <a:buClr>
                <a:schemeClr val="lt1"/>
              </a:buClr>
              <a:buSzPct val="25000"/>
              <a:buFont typeface="Century Gothic"/>
              <a:buNone/>
            </a:pPr>
            <a:r>
              <a:rPr b="0" i="0" lang="en-US" sz="2400" u="none" cap="none" strike="noStrike">
                <a:solidFill>
                  <a:schemeClr val="lt1"/>
                </a:solidFill>
                <a:latin typeface="Century Gothic"/>
                <a:ea typeface="Century Gothic"/>
                <a:cs typeface="Century Gothic"/>
                <a:sym typeface="Century Gothic"/>
              </a:rPr>
              <a:t>APPROACH: A BRIEF OVERVIEW FOR DEVELOPMENT </a:t>
            </a:r>
          </a:p>
        </p:txBody>
      </p:sp>
      <p:sp>
        <p:nvSpPr>
          <p:cNvPr id="182" name="Shape 182"/>
          <p:cNvSpPr txBox="1"/>
          <p:nvPr>
            <p:ph idx="2" type="body"/>
          </p:nvPr>
        </p:nvSpPr>
        <p:spPr>
          <a:xfrm>
            <a:off x="770708" y="2798806"/>
            <a:ext cx="3549121" cy="18288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Clr>
                <a:schemeClr val="lt1"/>
              </a:buClr>
              <a:buSzPct val="25000"/>
              <a:buFont typeface="Arial"/>
              <a:buNone/>
            </a:pPr>
            <a:r>
              <a:rPr b="0" i="0" lang="en-US" sz="1600" u="none" cap="small" strike="noStrike">
                <a:solidFill>
                  <a:schemeClr val="lt1"/>
                </a:solidFill>
                <a:latin typeface="Century Gothic"/>
                <a:ea typeface="Century Gothic"/>
                <a:cs typeface="Century Gothic"/>
                <a:sym typeface="Century Gothic"/>
              </a:rPr>
              <a:t>Flow chart overview of our stages of development and testing</a:t>
            </a:r>
          </a:p>
        </p:txBody>
      </p:sp>
      <p:pic>
        <p:nvPicPr>
          <p:cNvPr id="183" name="Shape 183"/>
          <p:cNvPicPr preferRelativeResize="0"/>
          <p:nvPr/>
        </p:nvPicPr>
        <p:blipFill rotWithShape="1">
          <a:blip r:embed="rId3">
            <a:alphaModFix/>
          </a:blip>
          <a:srcRect b="0" l="0" r="0" t="0"/>
          <a:stretch/>
        </p:blipFill>
        <p:spPr>
          <a:xfrm>
            <a:off x="4751860" y="383060"/>
            <a:ext cx="7211276" cy="61783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1141412" y="609600"/>
            <a:ext cx="9905997" cy="1904999"/>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i="0" lang="en-US" sz="3200" u="none" cap="none" strike="noStrike">
                <a:solidFill>
                  <a:schemeClr val="lt1"/>
                </a:solidFill>
                <a:latin typeface="Century Gothic"/>
                <a:ea typeface="Century Gothic"/>
                <a:cs typeface="Century Gothic"/>
                <a:sym typeface="Century Gothic"/>
              </a:rPr>
              <a:t>DESIGN</a:t>
            </a:r>
          </a:p>
        </p:txBody>
      </p:sp>
      <p:sp>
        <p:nvSpPr>
          <p:cNvPr id="189" name="Shape 189"/>
          <p:cNvSpPr txBox="1"/>
          <p:nvPr>
            <p:ph idx="1" type="body"/>
          </p:nvPr>
        </p:nvSpPr>
        <p:spPr>
          <a:xfrm>
            <a:off x="1141412" y="1950307"/>
            <a:ext cx="9905997" cy="312420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2000" u="none" cap="small" strike="noStrike">
                <a:solidFill>
                  <a:schemeClr val="lt1"/>
                </a:solidFill>
                <a:latin typeface="Century Gothic"/>
                <a:ea typeface="Century Gothic"/>
                <a:cs typeface="Century Gothic"/>
                <a:sym typeface="Century Gothic"/>
              </a:rPr>
              <a:t>Agenda –</a:t>
            </a:r>
          </a:p>
          <a:p>
            <a:pPr indent="-285750" lvl="1" marL="7429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Algorithms</a:t>
            </a:r>
          </a:p>
          <a:p>
            <a:pPr indent="-285750" lvl="1" marL="7429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Hardware Design</a:t>
            </a:r>
          </a:p>
          <a:p>
            <a:pPr indent="-285750" lvl="1" marL="7429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Software Design </a:t>
            </a:r>
          </a:p>
          <a:p>
            <a:pPr indent="-285750" lvl="1" marL="742950" marR="0" rtl="0" algn="l">
              <a:spcBef>
                <a:spcPts val="960"/>
              </a:spcBef>
              <a:spcAft>
                <a:spcPts val="0"/>
              </a:spcAft>
              <a:buClr>
                <a:schemeClr val="lt1"/>
              </a:buClr>
              <a:buSzPct val="100000"/>
              <a:buFont typeface="Arial"/>
              <a:buChar char="•"/>
            </a:pPr>
            <a:r>
              <a:rPr lang="en-US"/>
              <a:t>Microprocessor</a:t>
            </a:r>
          </a:p>
          <a:p>
            <a:pPr indent="-285750" lvl="1" marL="742950" marR="0" rtl="0" algn="l">
              <a:spcBef>
                <a:spcPts val="960"/>
              </a:spcBef>
              <a:spcAft>
                <a:spcPts val="0"/>
              </a:spcAft>
              <a:buClr>
                <a:schemeClr val="lt1"/>
              </a:buClr>
              <a:buSzPct val="100000"/>
              <a:buFont typeface="Arial"/>
              <a:buChar char="•"/>
            </a:pPr>
            <a:r>
              <a:rPr b="0" i="0" lang="en-US" sz="1800" u="none" cap="small" strike="noStrike">
                <a:solidFill>
                  <a:schemeClr val="lt1"/>
                </a:solidFill>
                <a:latin typeface="Century Gothic"/>
                <a:ea typeface="Century Gothic"/>
                <a:cs typeface="Century Gothic"/>
                <a:sym typeface="Century Gothic"/>
              </a:rPr>
              <a:t>Mechanical design</a:t>
            </a:r>
          </a:p>
        </p:txBody>
      </p:sp>
      <p:pic>
        <p:nvPicPr>
          <p:cNvPr id="190" name="Shape 190"/>
          <p:cNvPicPr preferRelativeResize="0"/>
          <p:nvPr/>
        </p:nvPicPr>
        <p:blipFill>
          <a:blip r:embed="rId3">
            <a:alphaModFix/>
          </a:blip>
          <a:stretch>
            <a:fillRect/>
          </a:stretch>
        </p:blipFill>
        <p:spPr>
          <a:xfrm>
            <a:off x="5212800" y="1717374"/>
            <a:ext cx="6177750" cy="3706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